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8" r:id="rId3"/>
    <p:sldId id="293" r:id="rId4"/>
    <p:sldId id="259" r:id="rId5"/>
    <p:sldId id="262" r:id="rId6"/>
    <p:sldId id="295" r:id="rId7"/>
    <p:sldId id="296" r:id="rId8"/>
    <p:sldId id="297" r:id="rId9"/>
    <p:sldId id="298" r:id="rId10"/>
    <p:sldId id="299" r:id="rId11"/>
    <p:sldId id="260" r:id="rId12"/>
    <p:sldId id="307" r:id="rId13"/>
    <p:sldId id="308" r:id="rId14"/>
    <p:sldId id="309" r:id="rId15"/>
    <p:sldId id="310" r:id="rId16"/>
    <p:sldId id="311" r:id="rId17"/>
    <p:sldId id="312" r:id="rId18"/>
    <p:sldId id="313" r:id="rId19"/>
    <p:sldId id="314" r:id="rId20"/>
    <p:sldId id="315" r:id="rId21"/>
    <p:sldId id="316" r:id="rId22"/>
    <p:sldId id="301" r:id="rId23"/>
    <p:sldId id="336" r:id="rId24"/>
    <p:sldId id="300" r:id="rId25"/>
    <p:sldId id="317" r:id="rId26"/>
    <p:sldId id="318" r:id="rId27"/>
    <p:sldId id="319" r:id="rId28"/>
    <p:sldId id="320" r:id="rId29"/>
    <p:sldId id="321" r:id="rId30"/>
    <p:sldId id="322" r:id="rId31"/>
    <p:sldId id="333" r:id="rId32"/>
    <p:sldId id="334" r:id="rId33"/>
    <p:sldId id="323" r:id="rId34"/>
    <p:sldId id="324" r:id="rId35"/>
    <p:sldId id="327" r:id="rId36"/>
    <p:sldId id="302" r:id="rId37"/>
    <p:sldId id="264" r:id="rId38"/>
    <p:sldId id="278" r:id="rId39"/>
  </p:sldIdLst>
  <p:sldSz cx="9144000" cy="5143500" type="screen16x9"/>
  <p:notesSz cx="6858000" cy="9144000"/>
  <p:embeddedFontLst>
    <p:embeddedFont>
      <p:font typeface="Barlow Light" panose="00000400000000000000" pitchFamily="2" charset="0"/>
      <p:regular r:id="rId41"/>
      <p:bold r:id="rId42"/>
      <p:italic r:id="rId43"/>
      <p:boldItalic r:id="rId44"/>
    </p:embeddedFont>
    <p:embeddedFont>
      <p:font typeface="EB Garamond" panose="00000500000000000000" pitchFamily="2"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Montserrat Black" panose="00000A00000000000000" pitchFamily="2" charset="0"/>
      <p:bold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Segoe UI Light" panose="020B0502040204020203" pitchFamily="34" charset="0"/>
      <p:regular r:id="rId61"/>
      <p:italic r:id="rId62"/>
    </p:embeddedFont>
    <p:embeddedFont>
      <p:font typeface="Titillium Web" panose="00000500000000000000" pitchFamily="2"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FFE4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BC16B-0B0B-4F1D-9B91-489801F99BAA}">
  <a:tblStyle styleId="{BA8BC16B-0B0B-4F1D-9B91-489801F9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3" autoAdjust="0"/>
  </p:normalViewPr>
  <p:slideViewPr>
    <p:cSldViewPr snapToGrid="0">
      <p:cViewPr varScale="1">
        <p:scale>
          <a:sx n="69" d="100"/>
          <a:sy n="69" d="100"/>
        </p:scale>
        <p:origin x="312"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0ECD5F2-1333-A11C-7951-3D6848CFC531}"/>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7C877659-95A2-1985-1565-0BA350FC5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B8D3594B-09F9-1B02-FDE0-9B45B0B71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64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F20BB63-7933-1545-40C6-0A95CCBB53B7}"/>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D20E5CD4-ACB4-DBDE-2AFE-8AEAE40957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4E9FF5E9-AC2F-1081-6634-898D8652E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19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EB8EF7C-C280-4226-1C94-12CBC245A34F}"/>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748DBFB-FC48-4C22-B975-64F866E95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F6215B22-AE01-31A5-9A9E-F5659CAC0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2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992A26F-3B6E-36DA-3CC9-47B50B015009}"/>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196155F-99D6-431F-77B7-59861885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A79F6E1-5674-444F-6FDC-914A74D75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9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C64ACD4-9DD9-EE74-0719-21A071125C2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ADB1EFC-0EB0-ED61-2705-595F854319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3F7AA22-763B-8E23-1493-44D09C8850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659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FFC2FB-DF44-EDDC-9152-BC022C2CF2D1}"/>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9BDF7C53-227C-B0F8-84DC-FBD84116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F79A445-439E-2954-D72C-71E101A41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8E86718-A7BE-D124-EB5D-CBBA05EBB643}"/>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E59EAC3-178A-07E5-6EBA-C32341315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2E17490-DD5C-75E4-D3F0-8F826ADB4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65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D21FE1FF-8E1A-6449-B294-1B4F796AF0F8}"/>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72FA2EDA-DA7D-C56F-5926-65BEDD6044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E645A49-0E3B-81DE-B6F6-90DF8F9DD0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32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A104AEB-8856-227B-8C7E-62BCAB597164}"/>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F067CB3-6862-5315-5D57-1FCFB7111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6939CB95-9C00-870D-21DC-D1DA4E6A7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18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1185745B-77D6-267C-D724-4DCE7A7DEBA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9EF491E-CA35-B06A-EBDF-E767D5F155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CC9BC49-41F2-209A-7836-3029D053F2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108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B5D349-8791-EEFF-5F09-792018BB7D15}"/>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587019D-DF97-AA4F-9A9E-F4B861BECF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60C3963-02BF-58DC-91EE-CD9F4D1AF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CB9B654-898B-5762-1FB3-377CE6DEAB3E}"/>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BFDD60DC-421B-35BD-D496-C80D48BD0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528D44-6B1A-5BB3-4C7F-4415F05A9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70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3A0F4E0-ABE2-8F64-7E10-7A74E580D67A}"/>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3EEB1C69-C9E1-7148-7460-2EB250E44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01EB7A-979F-938F-FDA2-F96C700F8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6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06C2520-3486-FD46-DE46-A2E58711112C}"/>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C31853A-6CD1-0307-1436-0A0B9F931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6D88C0E9-1A08-98A2-CBDE-97487592B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07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F8237E68-DA9D-54CE-46F2-DC2890159C12}"/>
            </a:ext>
          </a:extLst>
        </p:cNvPr>
        <p:cNvGrpSpPr/>
        <p:nvPr/>
      </p:nvGrpSpPr>
      <p:grpSpPr>
        <a:xfrm>
          <a:off x="0" y="0"/>
          <a:ext cx="0" cy="0"/>
          <a:chOff x="0" y="0"/>
          <a:chExt cx="0" cy="0"/>
        </a:xfrm>
      </p:grpSpPr>
      <p:sp>
        <p:nvSpPr>
          <p:cNvPr id="149" name="Google Shape;149;g4dfce81f19_0_1742:notes">
            <a:extLst>
              <a:ext uri="{FF2B5EF4-FFF2-40B4-BE49-F238E27FC236}">
                <a16:creationId xmlns:a16="http://schemas.microsoft.com/office/drawing/2014/main" id="{4B252811-27FB-E2BE-9BB5-5B6EF736B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a:extLst>
              <a:ext uri="{FF2B5EF4-FFF2-40B4-BE49-F238E27FC236}">
                <a16:creationId xmlns:a16="http://schemas.microsoft.com/office/drawing/2014/main" id="{FE729CE6-D6CB-6336-FD84-C69EACC9E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5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8BD9139-24BD-77E0-4CE4-7122E259B87F}"/>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4C3EAC3E-DD59-B981-7D91-9ACF0C601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6E0D01BE-9FA4-7CC1-0647-99D5A13F5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a:extLst>
            <a:ext uri="{FF2B5EF4-FFF2-40B4-BE49-F238E27FC236}">
              <a16:creationId xmlns:a16="http://schemas.microsoft.com/office/drawing/2014/main" id="{018C040C-9D32-B65C-1E38-CDFE1C710D4C}"/>
            </a:ext>
          </a:extLst>
        </p:cNvPr>
        <p:cNvGrpSpPr/>
        <p:nvPr/>
      </p:nvGrpSpPr>
      <p:grpSpPr>
        <a:xfrm>
          <a:off x="0" y="0"/>
          <a:ext cx="0" cy="0"/>
          <a:chOff x="0" y="0"/>
          <a:chExt cx="0" cy="0"/>
        </a:xfrm>
      </p:grpSpPr>
      <p:sp>
        <p:nvSpPr>
          <p:cNvPr id="1111" name="Google Shape;1111;g59d6898307_0_577:notes">
            <a:extLst>
              <a:ext uri="{FF2B5EF4-FFF2-40B4-BE49-F238E27FC236}">
                <a16:creationId xmlns:a16="http://schemas.microsoft.com/office/drawing/2014/main" id="{99C0A6B8-27CF-A280-D651-037A0C37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9d6898307_0_577:notes">
            <a:extLst>
              <a:ext uri="{FF2B5EF4-FFF2-40B4-BE49-F238E27FC236}">
                <a16:creationId xmlns:a16="http://schemas.microsoft.com/office/drawing/2014/main" id="{ECF05752-2313-93FF-97DB-26952FE39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13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0D349FF-20FA-6BE5-A46A-528DC1BA0397}"/>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55EEC59-11F8-7A12-81C6-03916C710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C2614E87-9047-013E-CB7C-688246B0B9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39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58ADEB6-E6C1-BA53-A928-99887156FC9A}"/>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396DF2B0-DD92-384F-E2EE-F5937FF86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20F395C1-56EF-4337-16D1-42592883B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9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ctrTitle"/>
          </p:nvPr>
        </p:nvSpPr>
        <p:spPr>
          <a:xfrm>
            <a:off x="477026" y="155785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CB64"/>
              </a:buClr>
              <a:buSzPts val="4800"/>
              <a:buNone/>
              <a:defRPr sz="4800">
                <a:solidFill>
                  <a:srgbClr val="FFCB64"/>
                </a:solidFill>
              </a:defRPr>
            </a:lvl1pPr>
            <a:lvl2pPr lvl="1" algn="ctr" rtl="0">
              <a:spcBef>
                <a:spcPts val="0"/>
              </a:spcBef>
              <a:spcAft>
                <a:spcPts val="0"/>
              </a:spcAft>
              <a:buClr>
                <a:srgbClr val="000000"/>
              </a:buClr>
              <a:buSzPts val="4800"/>
              <a:buNone/>
              <a:defRPr sz="4800">
                <a:solidFill>
                  <a:srgbClr val="000000"/>
                </a:solidFill>
              </a:defRPr>
            </a:lvl2pPr>
            <a:lvl3pPr lvl="2" algn="ctr" rtl="0">
              <a:spcBef>
                <a:spcPts val="0"/>
              </a:spcBef>
              <a:spcAft>
                <a:spcPts val="0"/>
              </a:spcAft>
              <a:buClr>
                <a:srgbClr val="000000"/>
              </a:buClr>
              <a:buSzPts val="4800"/>
              <a:buNone/>
              <a:defRPr sz="4800">
                <a:solidFill>
                  <a:srgbClr val="000000"/>
                </a:solidFill>
              </a:defRPr>
            </a:lvl3pPr>
            <a:lvl4pPr lvl="3" algn="ctr" rtl="0">
              <a:spcBef>
                <a:spcPts val="0"/>
              </a:spcBef>
              <a:spcAft>
                <a:spcPts val="0"/>
              </a:spcAft>
              <a:buClr>
                <a:srgbClr val="000000"/>
              </a:buClr>
              <a:buSzPts val="4800"/>
              <a:buNone/>
              <a:defRPr sz="4800">
                <a:solidFill>
                  <a:srgbClr val="000000"/>
                </a:solidFill>
              </a:defRPr>
            </a:lvl4pPr>
            <a:lvl5pPr lvl="4" algn="ctr" rtl="0">
              <a:spcBef>
                <a:spcPts val="0"/>
              </a:spcBef>
              <a:spcAft>
                <a:spcPts val="0"/>
              </a:spcAft>
              <a:buClr>
                <a:srgbClr val="000000"/>
              </a:buClr>
              <a:buSzPts val="4800"/>
              <a:buNone/>
              <a:defRPr sz="4800">
                <a:solidFill>
                  <a:srgbClr val="000000"/>
                </a:solidFill>
              </a:defRPr>
            </a:lvl5pPr>
            <a:lvl6pPr lvl="5" algn="ctr" rtl="0">
              <a:spcBef>
                <a:spcPts val="0"/>
              </a:spcBef>
              <a:spcAft>
                <a:spcPts val="0"/>
              </a:spcAft>
              <a:buClr>
                <a:srgbClr val="000000"/>
              </a:buClr>
              <a:buSzPts val="4800"/>
              <a:buNone/>
              <a:defRPr sz="4800">
                <a:solidFill>
                  <a:srgbClr val="000000"/>
                </a:solidFill>
              </a:defRPr>
            </a:lvl6pPr>
            <a:lvl7pPr lvl="6" algn="ctr" rtl="0">
              <a:spcBef>
                <a:spcPts val="0"/>
              </a:spcBef>
              <a:spcAft>
                <a:spcPts val="0"/>
              </a:spcAft>
              <a:buClr>
                <a:srgbClr val="000000"/>
              </a:buClr>
              <a:buSzPts val="4800"/>
              <a:buNone/>
              <a:defRPr sz="4800">
                <a:solidFill>
                  <a:srgbClr val="000000"/>
                </a:solidFill>
              </a:defRPr>
            </a:lvl7pPr>
            <a:lvl8pPr lvl="7" algn="ctr" rtl="0">
              <a:spcBef>
                <a:spcPts val="0"/>
              </a:spcBef>
              <a:spcAft>
                <a:spcPts val="0"/>
              </a:spcAft>
              <a:buClr>
                <a:srgbClr val="000000"/>
              </a:buClr>
              <a:buSzPts val="4800"/>
              <a:buNone/>
              <a:defRPr sz="4800">
                <a:solidFill>
                  <a:srgbClr val="000000"/>
                </a:solidFill>
              </a:defRPr>
            </a:lvl8pPr>
            <a:lvl9pPr lvl="8" algn="ctr" rtl="0">
              <a:spcBef>
                <a:spcPts val="0"/>
              </a:spcBef>
              <a:spcAft>
                <a:spcPts val="0"/>
              </a:spcAft>
              <a:buClr>
                <a:srgbClr val="000000"/>
              </a:buClr>
              <a:buSzPts val="4800"/>
              <a:buNone/>
              <a:defRPr sz="4800">
                <a:solidFill>
                  <a:srgbClr val="000000"/>
                </a:solidFill>
              </a:defRPr>
            </a:lvl9pPr>
          </a:lstStyle>
          <a:p>
            <a:endParaRPr/>
          </a:p>
        </p:txBody>
      </p:sp>
      <p:sp>
        <p:nvSpPr>
          <p:cNvPr id="78" name="Google Shape;78;p10"/>
          <p:cNvSpPr txBox="1">
            <a:spLocks noGrp="1"/>
          </p:cNvSpPr>
          <p:nvPr>
            <p:ph type="subTitle" idx="1"/>
          </p:nvPr>
        </p:nvSpPr>
        <p:spPr>
          <a:xfrm flipH="1">
            <a:off x="1674026" y="2409550"/>
            <a:ext cx="3012300" cy="16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000000"/>
              </a:buClr>
              <a:buSzPts val="1200"/>
              <a:buNone/>
              <a:defRPr>
                <a:solidFill>
                  <a:srgbClr val="000000"/>
                </a:solidFill>
              </a:defRPr>
            </a:lvl2pPr>
            <a:lvl3pPr lvl="2" algn="r" rtl="0">
              <a:lnSpc>
                <a:spcPct val="100000"/>
              </a:lnSpc>
              <a:spcBef>
                <a:spcPts val="0"/>
              </a:spcBef>
              <a:spcAft>
                <a:spcPts val="0"/>
              </a:spcAft>
              <a:buClr>
                <a:srgbClr val="000000"/>
              </a:buClr>
              <a:buSzPts val="1200"/>
              <a:buNone/>
              <a:defRPr>
                <a:solidFill>
                  <a:srgbClr val="000000"/>
                </a:solidFill>
              </a:defRPr>
            </a:lvl3pPr>
            <a:lvl4pPr lvl="3" algn="r" rtl="0">
              <a:lnSpc>
                <a:spcPct val="100000"/>
              </a:lnSpc>
              <a:spcBef>
                <a:spcPts val="0"/>
              </a:spcBef>
              <a:spcAft>
                <a:spcPts val="0"/>
              </a:spcAft>
              <a:buClr>
                <a:srgbClr val="000000"/>
              </a:buClr>
              <a:buSzPts val="1200"/>
              <a:buNone/>
              <a:defRPr>
                <a:solidFill>
                  <a:srgbClr val="000000"/>
                </a:solidFill>
              </a:defRPr>
            </a:lvl4pPr>
            <a:lvl5pPr lvl="4" algn="r" rtl="0">
              <a:lnSpc>
                <a:spcPct val="100000"/>
              </a:lnSpc>
              <a:spcBef>
                <a:spcPts val="0"/>
              </a:spcBef>
              <a:spcAft>
                <a:spcPts val="0"/>
              </a:spcAft>
              <a:buClr>
                <a:srgbClr val="000000"/>
              </a:buClr>
              <a:buSzPts val="1200"/>
              <a:buNone/>
              <a:defRPr>
                <a:solidFill>
                  <a:srgbClr val="000000"/>
                </a:solidFill>
              </a:defRPr>
            </a:lvl5pPr>
            <a:lvl6pPr lvl="5" algn="r" rtl="0">
              <a:lnSpc>
                <a:spcPct val="100000"/>
              </a:lnSpc>
              <a:spcBef>
                <a:spcPts val="0"/>
              </a:spcBef>
              <a:spcAft>
                <a:spcPts val="0"/>
              </a:spcAft>
              <a:buClr>
                <a:srgbClr val="000000"/>
              </a:buClr>
              <a:buSzPts val="1200"/>
              <a:buNone/>
              <a:defRPr>
                <a:solidFill>
                  <a:srgbClr val="000000"/>
                </a:solidFill>
              </a:defRPr>
            </a:lvl6pPr>
            <a:lvl7pPr lvl="6" algn="r" rtl="0">
              <a:lnSpc>
                <a:spcPct val="100000"/>
              </a:lnSpc>
              <a:spcBef>
                <a:spcPts val="0"/>
              </a:spcBef>
              <a:spcAft>
                <a:spcPts val="0"/>
              </a:spcAft>
              <a:buClr>
                <a:srgbClr val="000000"/>
              </a:buClr>
              <a:buSzPts val="1200"/>
              <a:buNone/>
              <a:defRPr>
                <a:solidFill>
                  <a:srgbClr val="000000"/>
                </a:solidFill>
              </a:defRPr>
            </a:lvl7pPr>
            <a:lvl8pPr lvl="7" algn="r" rtl="0">
              <a:lnSpc>
                <a:spcPct val="100000"/>
              </a:lnSpc>
              <a:spcBef>
                <a:spcPts val="0"/>
              </a:spcBef>
              <a:spcAft>
                <a:spcPts val="0"/>
              </a:spcAft>
              <a:buClr>
                <a:srgbClr val="000000"/>
              </a:buClr>
              <a:buSzPts val="1200"/>
              <a:buNone/>
              <a:defRPr>
                <a:solidFill>
                  <a:srgbClr val="000000"/>
                </a:solidFill>
              </a:defRPr>
            </a:lvl8pPr>
            <a:lvl9pPr lvl="8" algn="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79" name="Google Shape;79;p10"/>
          <p:cNvSpPr txBox="1"/>
          <p:nvPr/>
        </p:nvSpPr>
        <p:spPr>
          <a:xfrm>
            <a:off x="1263550" y="3683250"/>
            <a:ext cx="33981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lang="en" sz="900" b="1">
                <a:solidFill>
                  <a:srgbClr val="434343"/>
                </a:solidFill>
                <a:uFill>
                  <a:noFill/>
                </a:uFill>
                <a:latin typeface="EB Garamond"/>
                <a:ea typeface="EB Garamond"/>
                <a:cs typeface="EB Garamond"/>
                <a:sym typeface="EB Garamond"/>
                <a:hlinkClick r:id="rId2">
                  <a:extLst>
                    <a:ext uri="{A12FA001-AC4F-418D-AE19-62706E023703}">
                      <ahyp:hlinkClr xmlns:ahyp="http://schemas.microsoft.com/office/drawing/2018/hyperlinkcolor" val="tx"/>
                    </a:ext>
                  </a:extLst>
                </a:hlinkClick>
              </a:rPr>
              <a:t>Slidesgo</a:t>
            </a:r>
            <a:r>
              <a:rPr lang="en" sz="900">
                <a:solidFill>
                  <a:srgbClr val="434343"/>
                </a:solidFill>
                <a:latin typeface="EB Garamond"/>
                <a:ea typeface="EB Garamond"/>
                <a:cs typeface="EB Garamond"/>
                <a:sym typeface="EB Garamond"/>
              </a:rPr>
              <a:t>, including icons by </a:t>
            </a:r>
            <a:r>
              <a:rPr lang="en" sz="900" b="1">
                <a:solidFill>
                  <a:srgbClr val="434343"/>
                </a:solidFill>
                <a:uFill>
                  <a:noFill/>
                </a:uFill>
                <a:latin typeface="EB Garamond"/>
                <a:ea typeface="EB Garamond"/>
                <a:cs typeface="EB Garamond"/>
                <a:sym typeface="EB Garamond"/>
                <a:hlinkClick r:id="rId3">
                  <a:extLst>
                    <a:ext uri="{A12FA001-AC4F-418D-AE19-62706E023703}">
                      <ahyp:hlinkClr xmlns:ahyp="http://schemas.microsoft.com/office/drawing/2018/hyperlinkcolor" val="tx"/>
                    </a:ext>
                  </a:extLst>
                </a:hlinkClick>
              </a:rPr>
              <a:t>Flaticon</a:t>
            </a:r>
            <a:r>
              <a:rPr lang="en" sz="900">
                <a:solidFill>
                  <a:srgbClr val="434343"/>
                </a:solidFill>
                <a:latin typeface="EB Garamond"/>
                <a:ea typeface="EB Garamond"/>
                <a:cs typeface="EB Garamond"/>
                <a:sym typeface="EB Garamond"/>
              </a:rPr>
              <a:t>, and infographics &amp; images by </a:t>
            </a:r>
            <a:r>
              <a:rPr lang="en" sz="900" b="1">
                <a:solidFill>
                  <a:srgbClr val="434343"/>
                </a:solidFill>
                <a:uFill>
                  <a:noFill/>
                </a:uFill>
                <a:latin typeface="EB Garamond"/>
                <a:ea typeface="EB Garamond"/>
                <a:cs typeface="EB Garamond"/>
                <a:sym typeface="EB Garamond"/>
                <a:hlinkClick r:id="rId4">
                  <a:extLst>
                    <a:ext uri="{A12FA001-AC4F-418D-AE19-62706E023703}">
                      <ahyp:hlinkClr xmlns:ahyp="http://schemas.microsoft.com/office/drawing/2018/hyperlinkcolo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marL="0" lvl="0" indent="0" algn="r" rtl="0">
              <a:lnSpc>
                <a:spcPct val="100000"/>
              </a:lnSpc>
              <a:spcBef>
                <a:spcPts val="300"/>
              </a:spcBef>
              <a:spcAft>
                <a:spcPts val="0"/>
              </a:spcAft>
              <a:buNone/>
            </a:pPr>
            <a:r>
              <a:rPr lang="en" sz="900" b="1">
                <a:solidFill>
                  <a:srgbClr val="434343"/>
                </a:solidFill>
                <a:latin typeface="EB Garamond"/>
                <a:ea typeface="EB Garamond"/>
                <a:cs typeface="EB Garamond"/>
                <a:sym typeface="EB Garamond"/>
              </a:rPr>
              <a:t>Please keep this slide for attribution.</a:t>
            </a:r>
            <a:endParaRPr sz="900" b="1">
              <a:solidFill>
                <a:srgbClr val="434343"/>
              </a:solidFill>
              <a:latin typeface="EB Garamond"/>
              <a:ea typeface="EB Garamond"/>
              <a:cs typeface="EB Garamond"/>
              <a:sym typeface="EB Garamond"/>
            </a:endParaRPr>
          </a:p>
          <a:p>
            <a:pPr marL="0" lvl="0" indent="0" algn="r" rtl="0">
              <a:lnSpc>
                <a:spcPct val="115000"/>
              </a:lnSpc>
              <a:spcBef>
                <a:spcPts val="300"/>
              </a:spcBef>
              <a:spcAft>
                <a:spcPts val="0"/>
              </a:spcAft>
              <a:buNone/>
            </a:pPr>
            <a:endParaRPr>
              <a:latin typeface="Barlow Light"/>
              <a:ea typeface="Barlow Light"/>
              <a:cs typeface="Barlow Light"/>
              <a:sym typeface="Barlow Light"/>
            </a:endParaRPr>
          </a:p>
          <a:p>
            <a:pPr marL="0" lvl="0" indent="0" algn="r"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8.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xml"/><Relationship Id="rId4" Type="http://schemas.openxmlformats.org/officeDocument/2006/relationships/slide" Target="slide24.xml"/><Relationship Id="rId9" Type="http://schemas.openxmlformats.org/officeDocument/2006/relationships/slide" Target="slide3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microsoft.com/office/2011/relationships/webextension" Target="../webextensions/webextension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slide" Target="slide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slide" Target="slide2.xml"/><Relationship Id="rId4" Type="http://schemas.openxmlformats.org/officeDocument/2006/relationships/hyperlink" Target="https://www.kaggle.com/datasets/abdulrhmansalama/egypt-house-prices"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subTitle" idx="1"/>
          </p:nvPr>
        </p:nvSpPr>
        <p:spPr>
          <a:xfrm flipH="1">
            <a:off x="742950" y="31014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our insights on Egypt's real estate market.</a:t>
            </a:r>
          </a:p>
        </p:txBody>
      </p:sp>
      <p:sp>
        <p:nvSpPr>
          <p:cNvPr id="94" name="Google Shape;94;p14"/>
          <p:cNvSpPr txBox="1">
            <a:spLocks noGrp="1"/>
          </p:cNvSpPr>
          <p:nvPr>
            <p:ph type="ctrTitle"/>
          </p:nvPr>
        </p:nvSpPr>
        <p:spPr>
          <a:xfrm flipH="1">
            <a:off x="743025" y="2221200"/>
            <a:ext cx="3571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REAL ESTATE</a:t>
            </a:r>
          </a:p>
          <a:p>
            <a:pPr marL="0" lvl="0" indent="0" algn="l" rtl="0">
              <a:spcBef>
                <a:spcPts val="0"/>
              </a:spcBef>
              <a:spcAft>
                <a:spcPts val="0"/>
              </a:spcAft>
              <a:buNone/>
            </a:pPr>
            <a:r>
              <a:rPr lang="en-US" sz="2800" dirty="0">
                <a:latin typeface="Montserrat Light"/>
                <a:ea typeface="Montserrat Light"/>
                <a:cs typeface="Montserrat Light"/>
                <a:sym typeface="Montserrat Light"/>
              </a:rPr>
              <a:t>MARKET ANALYSIS</a:t>
            </a:r>
            <a:endParaRPr lang="en-US" sz="2800" dirty="0">
              <a:solidFill>
                <a:srgbClr val="434343"/>
              </a:solidFill>
              <a:latin typeface="Montserrat Light"/>
              <a:ea typeface="Montserrat Light"/>
              <a:cs typeface="Montserrat Light"/>
              <a:sym typeface="Montserrat Light"/>
            </a:endParaRPr>
          </a:p>
        </p:txBody>
      </p:sp>
      <p:cxnSp>
        <p:nvCxnSpPr>
          <p:cNvPr id="95" name="Google Shape;95;p14"/>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96" name="Google Shape;96;p14"/>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0D6D89C-7038-72B2-ECC9-CE134648E1A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6A7646-0209-7DF3-EC4B-3F8D81F8A95E}"/>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CLEANING PHASE</a:t>
            </a:r>
          </a:p>
        </p:txBody>
      </p:sp>
      <p:grpSp>
        <p:nvGrpSpPr>
          <p:cNvPr id="186" name="Google Shape;186;p17">
            <a:extLst>
              <a:ext uri="{FF2B5EF4-FFF2-40B4-BE49-F238E27FC236}">
                <a16:creationId xmlns:a16="http://schemas.microsoft.com/office/drawing/2014/main" id="{3F58D37F-106A-5908-EAFC-A115C868965C}"/>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3C93E027-5CF0-CB46-45B5-1C42CD50D135}"/>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34F5978-1465-1229-A009-C4F456C0C81D}"/>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0912BD44-DD40-DB6F-26D5-48F843C1F038}"/>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0B3B7651-6C74-77E1-50DF-F16FF949A4A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23306FC2-0BC7-F722-3C8C-08682E3F87CB}"/>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D4F50DC4-2223-5634-3239-9EF723F1FD2B}"/>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EFE77DC6-8832-AD36-FCC1-FC7FB4D7E501}"/>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AB4CF2A7-151C-7C07-B849-9CF0697B130F}"/>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C158F57-EBF8-6619-774E-767A9F1A76E8}"/>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6E8FD24B-215A-A670-E09D-9C6C1A452B0B}"/>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F362223E-E673-4736-C129-FA8C654454F1}"/>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AD113C7F-503A-1D3F-F4A5-60D2CCBF730E}"/>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Always Start with Cleaning!! </a:t>
            </a:r>
          </a:p>
        </p:txBody>
      </p:sp>
      <p:sp>
        <p:nvSpPr>
          <p:cNvPr id="4" name="Google Shape;173;p16">
            <a:extLst>
              <a:ext uri="{FF2B5EF4-FFF2-40B4-BE49-F238E27FC236}">
                <a16:creationId xmlns:a16="http://schemas.microsoft.com/office/drawing/2014/main" id="{80E1D368-88B8-6609-CE9B-FF8E00DFC73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89726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sp>
        <p:nvSpPr>
          <p:cNvPr id="2" name="Google Shape;141;p15">
            <a:extLst>
              <a:ext uri="{FF2B5EF4-FFF2-40B4-BE49-F238E27FC236}">
                <a16:creationId xmlns:a16="http://schemas.microsoft.com/office/drawing/2014/main" id="{4015D0E7-D80E-9B4C-7638-947FEAB9FCE7}"/>
              </a:ext>
            </a:extLst>
          </p:cNvPr>
          <p:cNvSpPr txBox="1"/>
          <p:nvPr/>
        </p:nvSpPr>
        <p:spPr>
          <a:xfrm flipH="1">
            <a:off x="1638462" y="1286685"/>
            <a:ext cx="6539098" cy="3575247"/>
          </a:xfrm>
          <a:prstGeom prst="rect">
            <a:avLst/>
          </a:prstGeom>
          <a:noFill/>
          <a:ln>
            <a:noFill/>
          </a:ln>
        </p:spPr>
        <p:txBody>
          <a:bodyPr spcFirstLastPara="1" wrap="square" lIns="91425" tIns="91425" rIns="91425" bIns="91425" anchor="t" anchorCtr="0">
            <a:noAutofit/>
          </a:bodyPr>
          <a:lstStyle/>
          <a:p>
            <a:pPr lvl="0">
              <a:lnSpc>
                <a:spcPct val="200000"/>
              </a:lnSpc>
            </a:pPr>
            <a:r>
              <a:rPr lang="en-US" sz="1100" dirty="0">
                <a:solidFill>
                  <a:srgbClr val="434343"/>
                </a:solidFill>
                <a:latin typeface="Montserrat ExtraBold"/>
              </a:rPr>
              <a:t>We Wanted to have the region of every city. The Steps we Made in this slide was on excel. First step, we added a new sheet, and copied the city column into the new sheet. Second step, opened power query and in the new sheet we removed the duplicates of city column, then we closed &amp; load to excel. Third step, in the data section we used Data Validation to write the regions we want to add, then select the column the region will be in it. Fourth and last step, choosing manually the region of every city. </a:t>
            </a:r>
          </a:p>
          <a:p>
            <a:pPr lvl="0">
              <a:lnSpc>
                <a:spcPct val="200000"/>
              </a:lnSpc>
            </a:pPr>
            <a:r>
              <a:rPr lang="en-US" sz="1100" b="1" dirty="0">
                <a:solidFill>
                  <a:srgbClr val="434343"/>
                </a:solidFill>
                <a:latin typeface="Montserrat ExtraBold"/>
              </a:rPr>
              <a:t>You can see the steps in the next slides.</a:t>
            </a:r>
          </a:p>
        </p:txBody>
      </p:sp>
      <p:sp>
        <p:nvSpPr>
          <p:cNvPr id="8" name="Google Shape;173;p16">
            <a:extLst>
              <a:ext uri="{FF2B5EF4-FFF2-40B4-BE49-F238E27FC236}">
                <a16:creationId xmlns:a16="http://schemas.microsoft.com/office/drawing/2014/main" id="{68DE8F7B-A165-7F08-D9C1-4188CD144A31}"/>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9D393F5-0810-3D1E-26C7-4063A4A77DBE}"/>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04112062-CA1E-FB8E-5743-C137B4E31CA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4" name="Picture 3">
            <a:extLst>
              <a:ext uri="{FF2B5EF4-FFF2-40B4-BE49-F238E27FC236}">
                <a16:creationId xmlns:a16="http://schemas.microsoft.com/office/drawing/2014/main" id="{957F0EE8-3EB5-132E-2A47-70E10387190F}"/>
              </a:ext>
            </a:extLst>
          </p:cNvPr>
          <p:cNvPicPr>
            <a:picLocks noChangeAspect="1"/>
          </p:cNvPicPr>
          <p:nvPr/>
        </p:nvPicPr>
        <p:blipFill>
          <a:blip r:embed="rId3"/>
          <a:stretch>
            <a:fillRect/>
          </a:stretch>
        </p:blipFill>
        <p:spPr>
          <a:xfrm>
            <a:off x="1028866" y="1174596"/>
            <a:ext cx="2794128" cy="3418777"/>
          </a:xfrm>
          <a:prstGeom prst="rect">
            <a:avLst/>
          </a:prstGeom>
          <a:ln>
            <a:solidFill>
              <a:schemeClr val="tx2">
                <a:lumMod val="50000"/>
              </a:schemeClr>
            </a:solidFill>
          </a:ln>
        </p:spPr>
      </p:pic>
      <p:pic>
        <p:nvPicPr>
          <p:cNvPr id="6" name="Picture 5">
            <a:extLst>
              <a:ext uri="{FF2B5EF4-FFF2-40B4-BE49-F238E27FC236}">
                <a16:creationId xmlns:a16="http://schemas.microsoft.com/office/drawing/2014/main" id="{DAA2F943-83DB-C740-59EF-954875C3B639}"/>
              </a:ext>
            </a:extLst>
          </p:cNvPr>
          <p:cNvPicPr>
            <a:picLocks noChangeAspect="1"/>
          </p:cNvPicPr>
          <p:nvPr/>
        </p:nvPicPr>
        <p:blipFill>
          <a:blip r:embed="rId4"/>
          <a:stretch>
            <a:fillRect/>
          </a:stretch>
        </p:blipFill>
        <p:spPr>
          <a:xfrm>
            <a:off x="4029309" y="1174596"/>
            <a:ext cx="4790831" cy="3418776"/>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8ED66AE9-4167-428D-5292-04AD2223D138}"/>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27224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662A1E3-F18E-FEFA-12A9-8AA88BA9644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A0C750C-130F-09F3-E492-9456537CEF0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3" name="Picture 2">
            <a:extLst>
              <a:ext uri="{FF2B5EF4-FFF2-40B4-BE49-F238E27FC236}">
                <a16:creationId xmlns:a16="http://schemas.microsoft.com/office/drawing/2014/main" id="{9E193CAE-2148-77FD-6882-C1E501C61ADC}"/>
              </a:ext>
            </a:extLst>
          </p:cNvPr>
          <p:cNvPicPr>
            <a:picLocks noChangeAspect="1"/>
          </p:cNvPicPr>
          <p:nvPr/>
        </p:nvPicPr>
        <p:blipFill>
          <a:blip r:embed="rId3"/>
          <a:stretch>
            <a:fillRect/>
          </a:stretch>
        </p:blipFill>
        <p:spPr>
          <a:xfrm>
            <a:off x="790974" y="1187598"/>
            <a:ext cx="2897754" cy="2038036"/>
          </a:xfrm>
          <a:prstGeom prst="rect">
            <a:avLst/>
          </a:prstGeom>
          <a:ln>
            <a:solidFill>
              <a:schemeClr val="tx2">
                <a:lumMod val="50000"/>
              </a:schemeClr>
            </a:solidFill>
          </a:ln>
        </p:spPr>
      </p:pic>
      <p:pic>
        <p:nvPicPr>
          <p:cNvPr id="7" name="Picture 6">
            <a:extLst>
              <a:ext uri="{FF2B5EF4-FFF2-40B4-BE49-F238E27FC236}">
                <a16:creationId xmlns:a16="http://schemas.microsoft.com/office/drawing/2014/main" id="{4DED7F43-0E0F-BCE4-C4A0-5B7FC272CF03}"/>
              </a:ext>
            </a:extLst>
          </p:cNvPr>
          <p:cNvPicPr>
            <a:picLocks noChangeAspect="1"/>
          </p:cNvPicPr>
          <p:nvPr/>
        </p:nvPicPr>
        <p:blipFill>
          <a:blip r:embed="rId4"/>
          <a:stretch>
            <a:fillRect/>
          </a:stretch>
        </p:blipFill>
        <p:spPr>
          <a:xfrm>
            <a:off x="2386556" y="2571750"/>
            <a:ext cx="2897755" cy="2021922"/>
          </a:xfrm>
          <a:prstGeom prst="rect">
            <a:avLst/>
          </a:prstGeom>
          <a:ln>
            <a:solidFill>
              <a:schemeClr val="tx2">
                <a:lumMod val="50000"/>
              </a:schemeClr>
            </a:solidFill>
          </a:ln>
        </p:spPr>
      </p:pic>
      <p:pic>
        <p:nvPicPr>
          <p:cNvPr id="9" name="Picture 8">
            <a:extLst>
              <a:ext uri="{FF2B5EF4-FFF2-40B4-BE49-F238E27FC236}">
                <a16:creationId xmlns:a16="http://schemas.microsoft.com/office/drawing/2014/main" id="{EBAB6CA2-722E-8FAA-F54B-984C5F94B2DA}"/>
              </a:ext>
            </a:extLst>
          </p:cNvPr>
          <p:cNvPicPr>
            <a:picLocks noChangeAspect="1"/>
          </p:cNvPicPr>
          <p:nvPr/>
        </p:nvPicPr>
        <p:blipFill>
          <a:blip r:embed="rId5"/>
          <a:stretch>
            <a:fillRect/>
          </a:stretch>
        </p:blipFill>
        <p:spPr>
          <a:xfrm>
            <a:off x="5379952" y="1107687"/>
            <a:ext cx="3634473" cy="3864827"/>
          </a:xfrm>
          <a:prstGeom prst="rect">
            <a:avLst/>
          </a:prstGeom>
          <a:ln>
            <a:solidFill>
              <a:schemeClr val="tx2">
                <a:lumMod val="50000"/>
              </a:schemeClr>
            </a:solidFill>
          </a:ln>
        </p:spPr>
      </p:pic>
      <p:sp>
        <p:nvSpPr>
          <p:cNvPr id="11" name="Google Shape;173;p16">
            <a:extLst>
              <a:ext uri="{FF2B5EF4-FFF2-40B4-BE49-F238E27FC236}">
                <a16:creationId xmlns:a16="http://schemas.microsoft.com/office/drawing/2014/main" id="{5689BF92-F120-D298-0E66-425C6907286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6"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48138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CC90CF-2E09-065E-FB79-857B49AF9FB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CDE60E02-1545-43B9-E293-9215A4C3E54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7AE951-BEE0-3B1B-56C5-87AA395B83A3}"/>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Started with Transforming The Data to Power Query.</a:t>
            </a:r>
          </a:p>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Used Merge Query to Define The Region of Each City We Mentioned earlier.</a:t>
            </a:r>
          </a:p>
          <a:p>
            <a:pPr lvl="0">
              <a:lnSpc>
                <a:spcPct val="200000"/>
              </a:lnSpc>
            </a:pPr>
            <a:endParaRPr lang="en-US" sz="1000" b="1" dirty="0">
              <a:solidFill>
                <a:srgbClr val="434343"/>
              </a:solidFill>
              <a:latin typeface="Montserrat ExtraBold"/>
            </a:endParaRPr>
          </a:p>
        </p:txBody>
      </p:sp>
      <p:pic>
        <p:nvPicPr>
          <p:cNvPr id="11" name="Picture 10">
            <a:extLst>
              <a:ext uri="{FF2B5EF4-FFF2-40B4-BE49-F238E27FC236}">
                <a16:creationId xmlns:a16="http://schemas.microsoft.com/office/drawing/2014/main" id="{21552DE0-9C03-1C7A-A714-92B0D5A6C4C6}"/>
              </a:ext>
            </a:extLst>
          </p:cNvPr>
          <p:cNvPicPr>
            <a:picLocks noChangeAspect="1"/>
          </p:cNvPicPr>
          <p:nvPr/>
        </p:nvPicPr>
        <p:blipFill>
          <a:blip r:embed="rId3"/>
          <a:stretch>
            <a:fillRect/>
          </a:stretch>
        </p:blipFill>
        <p:spPr>
          <a:xfrm>
            <a:off x="2445834" y="1034100"/>
            <a:ext cx="4854498" cy="2575236"/>
          </a:xfrm>
          <a:prstGeom prst="rect">
            <a:avLst/>
          </a:prstGeom>
          <a:ln>
            <a:solidFill>
              <a:schemeClr val="accent1">
                <a:lumMod val="50000"/>
              </a:schemeClr>
            </a:solidFill>
          </a:ln>
        </p:spPr>
      </p:pic>
      <p:pic>
        <p:nvPicPr>
          <p:cNvPr id="13" name="Picture 12">
            <a:extLst>
              <a:ext uri="{FF2B5EF4-FFF2-40B4-BE49-F238E27FC236}">
                <a16:creationId xmlns:a16="http://schemas.microsoft.com/office/drawing/2014/main" id="{90078684-7E74-6ECD-7D1D-D47121A8E731}"/>
              </a:ext>
            </a:extLst>
          </p:cNvPr>
          <p:cNvPicPr>
            <a:picLocks noChangeAspect="1"/>
          </p:cNvPicPr>
          <p:nvPr/>
        </p:nvPicPr>
        <p:blipFill>
          <a:blip r:embed="rId4"/>
          <a:stretch>
            <a:fillRect/>
          </a:stretch>
        </p:blipFill>
        <p:spPr>
          <a:xfrm>
            <a:off x="4319018" y="2568264"/>
            <a:ext cx="4758300" cy="2519246"/>
          </a:xfrm>
          <a:prstGeom prst="rect">
            <a:avLst/>
          </a:prstGeom>
          <a:ln>
            <a:solidFill>
              <a:schemeClr val="accent1">
                <a:lumMod val="50000"/>
              </a:schemeClr>
            </a:solidFill>
          </a:ln>
        </p:spPr>
      </p:pic>
      <p:sp>
        <p:nvSpPr>
          <p:cNvPr id="15" name="Google Shape;173;p16">
            <a:extLst>
              <a:ext uri="{FF2B5EF4-FFF2-40B4-BE49-F238E27FC236}">
                <a16:creationId xmlns:a16="http://schemas.microsoft.com/office/drawing/2014/main" id="{835D3A1B-0803-3D6F-1C3E-7770F0C12E1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34472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FEF39D8-BE78-82F9-A4F2-EA87047558D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7B4673D8-42FB-0966-6229-8AB2E5A66914}"/>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3A591F-8CE1-6760-9E71-70F50B38B455}"/>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50" dirty="0">
                <a:solidFill>
                  <a:srgbClr val="434343"/>
                </a:solidFill>
                <a:latin typeface="Montserrat Black" panose="00000A00000000000000" pitchFamily="2" charset="0"/>
              </a:rPr>
              <a:t>We Used The Fill Down Method to Fill The Blanks to Make The Data More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DAF51AA-D2B0-BFFD-02E2-9DBECCF49A1D}"/>
              </a:ext>
            </a:extLst>
          </p:cNvPr>
          <p:cNvPicPr>
            <a:picLocks noChangeAspect="1"/>
          </p:cNvPicPr>
          <p:nvPr/>
        </p:nvPicPr>
        <p:blipFill>
          <a:blip r:embed="rId3"/>
          <a:stretch>
            <a:fillRect/>
          </a:stretch>
        </p:blipFill>
        <p:spPr>
          <a:xfrm>
            <a:off x="2378926" y="1197651"/>
            <a:ext cx="6649928" cy="3534615"/>
          </a:xfrm>
          <a:prstGeom prst="rect">
            <a:avLst/>
          </a:prstGeom>
          <a:ln>
            <a:solidFill>
              <a:schemeClr val="accent1">
                <a:lumMod val="50000"/>
              </a:schemeClr>
            </a:solidFill>
          </a:ln>
        </p:spPr>
      </p:pic>
      <p:sp>
        <p:nvSpPr>
          <p:cNvPr id="4" name="Google Shape;173;p16">
            <a:extLst>
              <a:ext uri="{FF2B5EF4-FFF2-40B4-BE49-F238E27FC236}">
                <a16:creationId xmlns:a16="http://schemas.microsoft.com/office/drawing/2014/main" id="{5ACA8BDB-A558-7ADA-8172-B7111F30366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21865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5EB569F-36EC-632C-97CB-AB622620164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601D173A-03CC-5EEC-A56F-59E0A170381D}"/>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BB6B6C40-D374-299C-C6DA-6A15735EF25C}"/>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In The Delivery Date Column There was Row Are Unknown, We Solved it using Condition and Delivery Term Column, If The Delivery Term is Finished The Date Will be 2024, If Other The Year Will be from 2026 to 2027.</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CAA0A2AF-D424-C0D8-7C59-D037875948AC}"/>
              </a:ext>
            </a:extLst>
          </p:cNvPr>
          <p:cNvPicPr>
            <a:picLocks noChangeAspect="1"/>
          </p:cNvPicPr>
          <p:nvPr/>
        </p:nvPicPr>
        <p:blipFill>
          <a:blip r:embed="rId3"/>
          <a:stretch>
            <a:fillRect/>
          </a:stretch>
        </p:blipFill>
        <p:spPr>
          <a:xfrm>
            <a:off x="3024954" y="1120140"/>
            <a:ext cx="6015751" cy="318812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FCA15A9F-0F90-584C-8FA7-8934DB623062}"/>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pic>
        <p:nvPicPr>
          <p:cNvPr id="8" name="Picture 7">
            <a:extLst>
              <a:ext uri="{FF2B5EF4-FFF2-40B4-BE49-F238E27FC236}">
                <a16:creationId xmlns:a16="http://schemas.microsoft.com/office/drawing/2014/main" id="{9FF304AD-BEE3-2194-6ADC-1FD4A855740E}"/>
              </a:ext>
            </a:extLst>
          </p:cNvPr>
          <p:cNvPicPr>
            <a:picLocks noChangeAspect="1"/>
          </p:cNvPicPr>
          <p:nvPr/>
        </p:nvPicPr>
        <p:blipFill>
          <a:blip r:embed="rId5"/>
          <a:stretch>
            <a:fillRect/>
          </a:stretch>
        </p:blipFill>
        <p:spPr>
          <a:xfrm>
            <a:off x="2445834" y="2985185"/>
            <a:ext cx="2796453" cy="1766351"/>
          </a:xfrm>
          <a:prstGeom prst="rect">
            <a:avLst/>
          </a:prstGeom>
          <a:ln>
            <a:solidFill>
              <a:schemeClr val="tx2">
                <a:lumMod val="50000"/>
              </a:schemeClr>
            </a:solidFill>
          </a:ln>
        </p:spPr>
      </p:pic>
    </p:spTree>
    <p:extLst>
      <p:ext uri="{BB962C8B-B14F-4D97-AF65-F5344CB8AC3E}">
        <p14:creationId xmlns:p14="http://schemas.microsoft.com/office/powerpoint/2010/main" val="169330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F3EE805-D86C-EF06-6C87-E4BEC32F7F8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E661063-8650-E8EE-3FEC-119D47695F0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A30DDCA6-770A-B999-FD73-F6B029C0D574}"/>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You Will Notice That There a lot of Replaced Values, We did it to Make The Data More Readable, Some Cells have Wrong Spelling and other not Clear.</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ADB04A6-2988-4A6C-A9D1-2563536C214C}"/>
              </a:ext>
            </a:extLst>
          </p:cNvPr>
          <p:cNvPicPr>
            <a:picLocks noChangeAspect="1"/>
          </p:cNvPicPr>
          <p:nvPr/>
        </p:nvPicPr>
        <p:blipFill>
          <a:blip r:embed="rId3"/>
          <a:stretch>
            <a:fillRect/>
          </a:stretch>
        </p:blipFill>
        <p:spPr>
          <a:xfrm>
            <a:off x="2505308" y="1197650"/>
            <a:ext cx="4782159" cy="2526894"/>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62E8342-2D22-A733-2679-FB7DF2FED91C}"/>
              </a:ext>
            </a:extLst>
          </p:cNvPr>
          <p:cNvPicPr>
            <a:picLocks noChangeAspect="1"/>
          </p:cNvPicPr>
          <p:nvPr/>
        </p:nvPicPr>
        <p:blipFill>
          <a:blip r:embed="rId4"/>
          <a:stretch>
            <a:fillRect/>
          </a:stretch>
        </p:blipFill>
        <p:spPr>
          <a:xfrm>
            <a:off x="3769115" y="2249593"/>
            <a:ext cx="5263373" cy="2792138"/>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A71D43D1-E6A9-CC60-D928-551D77E2762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92229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BB603018-E1CF-735F-F226-443D8EF79364}"/>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1A8257D8-1D0A-8C8D-29DA-F0E691BE254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461D67F5-8B2F-8C1E-87E2-4C4414AD252D}"/>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100" dirty="0">
                <a:solidFill>
                  <a:srgbClr val="434343"/>
                </a:solidFill>
                <a:latin typeface="Montserrat Black" panose="00000A00000000000000" pitchFamily="2" charset="0"/>
              </a:rPr>
              <a:t>Change Type of Data to be More Accurate.  </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E25C8663-D5B4-297D-A307-9BB029990D90}"/>
              </a:ext>
            </a:extLst>
          </p:cNvPr>
          <p:cNvPicPr>
            <a:picLocks noChangeAspect="1"/>
          </p:cNvPicPr>
          <p:nvPr/>
        </p:nvPicPr>
        <p:blipFill>
          <a:blip r:embed="rId3"/>
          <a:stretch>
            <a:fillRect/>
          </a:stretch>
        </p:blipFill>
        <p:spPr>
          <a:xfrm>
            <a:off x="2445834" y="1197650"/>
            <a:ext cx="6607025" cy="3501482"/>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EE1075D0-6EB7-CF3D-0195-5773D1AAA5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0618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4BC6930-6BDD-D5ED-9DC8-4F7993DE968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B6E953A2-6282-B1C2-F0C3-6E4D06E745F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FEF3036-BD3E-7E3D-3E98-262C62D8A497}"/>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Renamed Column to be Understandable.</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10D56D36-CB58-4430-7063-BD68BA3399F3}"/>
              </a:ext>
            </a:extLst>
          </p:cNvPr>
          <p:cNvPicPr>
            <a:picLocks noChangeAspect="1"/>
          </p:cNvPicPr>
          <p:nvPr/>
        </p:nvPicPr>
        <p:blipFill>
          <a:blip r:embed="rId3"/>
          <a:stretch>
            <a:fillRect/>
          </a:stretch>
        </p:blipFill>
        <p:spPr>
          <a:xfrm>
            <a:off x="2133600" y="1197650"/>
            <a:ext cx="5947318" cy="381576"/>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DDC2EA3-EA36-959D-2CDE-9C0408C6034B}"/>
              </a:ext>
            </a:extLst>
          </p:cNvPr>
          <p:cNvPicPr>
            <a:picLocks noChangeAspect="1"/>
          </p:cNvPicPr>
          <p:nvPr/>
        </p:nvPicPr>
        <p:blipFill>
          <a:blip r:embed="rId4"/>
          <a:stretch>
            <a:fillRect/>
          </a:stretch>
        </p:blipFill>
        <p:spPr>
          <a:xfrm>
            <a:off x="2862146" y="1742776"/>
            <a:ext cx="6133171" cy="3243965"/>
          </a:xfrm>
          <a:prstGeom prst="rect">
            <a:avLst/>
          </a:prstGeom>
          <a:ln>
            <a:solidFill>
              <a:schemeClr val="accent1">
                <a:lumMod val="50000"/>
              </a:schemeClr>
            </a:solidFill>
          </a:ln>
        </p:spPr>
      </p:pic>
      <p:sp>
        <p:nvSpPr>
          <p:cNvPr id="8" name="Google Shape;173;p16">
            <a:extLst>
              <a:ext uri="{FF2B5EF4-FFF2-40B4-BE49-F238E27FC236}">
                <a16:creationId xmlns:a16="http://schemas.microsoft.com/office/drawing/2014/main" id="{7DA2FD95-B295-7050-8BA1-EA8A8E8A0F4A}"/>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84826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2" name="Google Shape;152;p16"/>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153" name="Google Shape;153;p16"/>
          <p:cNvSpPr/>
          <p:nvPr/>
        </p:nvSpPr>
        <p:spPr>
          <a:xfrm>
            <a:off x="6211396"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905000"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3699102"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solidFill>
                <a:srgbClr val="FFFFFF"/>
              </a:solidFill>
            </a:endParaRPr>
          </a:p>
        </p:txBody>
      </p:sp>
      <p:sp>
        <p:nvSpPr>
          <p:cNvPr id="156" name="Google Shape;156;p16"/>
          <p:cNvSpPr/>
          <p:nvPr/>
        </p:nvSpPr>
        <p:spPr>
          <a:xfrm>
            <a:off x="4052244" y="2593250"/>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title" idx="8"/>
          </p:nvPr>
        </p:nvSpPr>
        <p:spPr>
          <a:xfrm>
            <a:off x="5866256" y="11539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9" name="Google Shape;159;p16"/>
          <p:cNvSpPr txBox="1">
            <a:spLocks noGrp="1"/>
          </p:cNvSpPr>
          <p:nvPr>
            <p:ph type="title" idx="5"/>
          </p:nvPr>
        </p:nvSpPr>
        <p:spPr>
          <a:xfrm>
            <a:off x="3699102"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solidFill>
                <a:srgbClr val="FFFFFF"/>
              </a:solidFill>
            </a:endParaRPr>
          </a:p>
        </p:txBody>
      </p:sp>
      <p:sp>
        <p:nvSpPr>
          <p:cNvPr id="161" name="Google Shape;161;p16"/>
          <p:cNvSpPr txBox="1">
            <a:spLocks noGrp="1"/>
          </p:cNvSpPr>
          <p:nvPr>
            <p:ph type="title" idx="14"/>
          </p:nvPr>
        </p:nvSpPr>
        <p:spPr>
          <a:xfrm>
            <a:off x="5866256"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2" name="Google Shape;162;p16"/>
          <p:cNvSpPr txBox="1">
            <a:spLocks noGrp="1"/>
          </p:cNvSpPr>
          <p:nvPr>
            <p:ph type="ctrTitle" idx="6"/>
          </p:nvPr>
        </p:nvSpPr>
        <p:spPr>
          <a:xfrm>
            <a:off x="5577443"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3" action="ppaction://hlinksldjump">
                  <a:extLst>
                    <a:ext uri="{A12FA001-AC4F-418D-AE19-62706E023703}">
                      <ahyp:hlinkClr xmlns:ahyp="http://schemas.microsoft.com/office/drawing/2018/hyperlinkcolor" val="tx"/>
                    </a:ext>
                  </a:extLst>
                </a:hlinkClick>
              </a:rPr>
              <a:t>GOAL OF THE PROJECT</a:t>
            </a:r>
            <a:endParaRPr lang="en-US" dirty="0"/>
          </a:p>
        </p:txBody>
      </p:sp>
      <p:sp>
        <p:nvSpPr>
          <p:cNvPr id="164" name="Google Shape;164;p16"/>
          <p:cNvSpPr txBox="1">
            <a:spLocks noGrp="1"/>
          </p:cNvSpPr>
          <p:nvPr>
            <p:ph type="title" idx="18"/>
          </p:nvPr>
        </p:nvSpPr>
        <p:spPr>
          <a:xfrm>
            <a:off x="1545625"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5" name="Google Shape;165;p16"/>
          <p:cNvSpPr txBox="1">
            <a:spLocks noGrp="1"/>
          </p:cNvSpPr>
          <p:nvPr>
            <p:ph type="ctrTitle" idx="9"/>
          </p:nvPr>
        </p:nvSpPr>
        <p:spPr>
          <a:xfrm>
            <a:off x="557744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4" action="ppaction://hlinksldjump">
                  <a:extLst>
                    <a:ext uri="{A12FA001-AC4F-418D-AE19-62706E023703}">
                      <ahyp:hlinkClr xmlns:ahyp="http://schemas.microsoft.com/office/drawing/2018/hyperlinkcolor" val="tx"/>
                    </a:ext>
                  </a:extLst>
                </a:hlinkClick>
              </a:rPr>
              <a:t>ANALYSIS PHASE</a:t>
            </a:r>
            <a:endParaRPr dirty="0"/>
          </a:p>
        </p:txBody>
      </p:sp>
      <p:sp>
        <p:nvSpPr>
          <p:cNvPr id="166" name="Google Shape;166;p16"/>
          <p:cNvSpPr txBox="1">
            <a:spLocks noGrp="1"/>
          </p:cNvSpPr>
          <p:nvPr>
            <p:ph type="ctrTitle" idx="16"/>
          </p:nvPr>
        </p:nvSpPr>
        <p:spPr>
          <a:xfrm>
            <a:off x="1226125" y="1434213"/>
            <a:ext cx="2392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5" action="ppaction://hlinksldjump">
                  <a:extLst>
                    <a:ext uri="{A12FA001-AC4F-418D-AE19-62706E023703}">
                      <ahyp:hlinkClr xmlns:ahyp="http://schemas.microsoft.com/office/drawing/2018/hyperlinkcolor" val="tx"/>
                    </a:ext>
                  </a:extLst>
                </a:hlinkClick>
              </a:rPr>
              <a:t>TEAM MEMBERS</a:t>
            </a:r>
            <a:endParaRPr lang="en-US" dirty="0"/>
          </a:p>
        </p:txBody>
      </p:sp>
      <p:sp>
        <p:nvSpPr>
          <p:cNvPr id="168" name="Google Shape;168;p16"/>
          <p:cNvSpPr txBox="1">
            <a:spLocks noGrp="1"/>
          </p:cNvSpPr>
          <p:nvPr>
            <p:ph type="ctrTitle" idx="19"/>
          </p:nvPr>
        </p:nvSpPr>
        <p:spPr>
          <a:xfrm>
            <a:off x="1261437"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6" action="ppaction://hlinksldjump">
                  <a:extLst>
                    <a:ext uri="{A12FA001-AC4F-418D-AE19-62706E023703}">
                      <ahyp:hlinkClr xmlns:ahyp="http://schemas.microsoft.com/office/drawing/2018/hyperlinkcolor" val="tx"/>
                    </a:ext>
                  </a:extLst>
                </a:hlinkClick>
              </a:rPr>
              <a:t>CLEANING PHASE</a:t>
            </a:r>
            <a:endParaRPr dirty="0"/>
          </a:p>
        </p:txBody>
      </p:sp>
      <p:sp>
        <p:nvSpPr>
          <p:cNvPr id="170" name="Google Shape;170;p16"/>
          <p:cNvSpPr txBox="1">
            <a:spLocks noGrp="1"/>
          </p:cNvSpPr>
          <p:nvPr>
            <p:ph type="title" idx="21"/>
          </p:nvPr>
        </p:nvSpPr>
        <p:spPr>
          <a:xfrm>
            <a:off x="1523944"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1" name="Google Shape;171;p16"/>
          <p:cNvSpPr txBox="1">
            <a:spLocks noGrp="1"/>
          </p:cNvSpPr>
          <p:nvPr>
            <p:ph type="ctrTitle"/>
          </p:nvPr>
        </p:nvSpPr>
        <p:spPr>
          <a:xfrm>
            <a:off x="3414640"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7" action="ppaction://hlinksldjump">
                  <a:extLst>
                    <a:ext uri="{A12FA001-AC4F-418D-AE19-62706E023703}">
                      <ahyp:hlinkClr xmlns:ahyp="http://schemas.microsoft.com/office/drawing/2018/hyperlinkcolor" val="tx"/>
                    </a:ext>
                  </a:extLst>
                </a:hlinkClick>
              </a:rPr>
              <a:t>INTRODUCTION</a:t>
            </a:r>
            <a:endParaRPr lang="en-US" dirty="0"/>
          </a:p>
        </p:txBody>
      </p:sp>
      <p:sp>
        <p:nvSpPr>
          <p:cNvPr id="173" name="Google Shape;173;p16"/>
          <p:cNvSpPr txBox="1">
            <a:spLocks noGrp="1"/>
          </p:cNvSpPr>
          <p:nvPr>
            <p:ph type="ctrTitle" idx="3"/>
          </p:nvPr>
        </p:nvSpPr>
        <p:spPr>
          <a:xfrm>
            <a:off x="341485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8" action="ppaction://hlinksldjump">
                  <a:extLst>
                    <a:ext uri="{A12FA001-AC4F-418D-AE19-62706E023703}">
                      <ahyp:hlinkClr xmlns:ahyp="http://schemas.microsoft.com/office/drawing/2018/hyperlinkcolor" val="tx"/>
                    </a:ext>
                  </a:extLst>
                </a:hlinkClick>
              </a:rPr>
              <a:t>DYNAMIC DASHBOARD</a:t>
            </a:r>
            <a:endParaRPr dirty="0"/>
          </a:p>
        </p:txBody>
      </p:sp>
      <p:grpSp>
        <p:nvGrpSpPr>
          <p:cNvPr id="174" name="Google Shape;174;p16"/>
          <p:cNvGrpSpPr/>
          <p:nvPr/>
        </p:nvGrpSpPr>
        <p:grpSpPr>
          <a:xfrm>
            <a:off x="8229646" y="3183594"/>
            <a:ext cx="1038447" cy="2176554"/>
            <a:chOff x="2106350" y="2477950"/>
            <a:chExt cx="872425" cy="1828576"/>
          </a:xfrm>
        </p:grpSpPr>
        <p:sp>
          <p:nvSpPr>
            <p:cNvPr id="175" name="Google Shape;175;p16"/>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p:cNvGrpSpPr/>
          <p:nvPr/>
        </p:nvGrpSpPr>
        <p:grpSpPr>
          <a:xfrm>
            <a:off x="8084918" y="4138811"/>
            <a:ext cx="755602" cy="1299808"/>
            <a:chOff x="5609750" y="3138575"/>
            <a:chExt cx="634800" cy="1092000"/>
          </a:xfrm>
        </p:grpSpPr>
        <p:sp>
          <p:nvSpPr>
            <p:cNvPr id="178" name="Google Shape;178;p1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6;p16">
            <a:extLst>
              <a:ext uri="{FF2B5EF4-FFF2-40B4-BE49-F238E27FC236}">
                <a16:creationId xmlns:a16="http://schemas.microsoft.com/office/drawing/2014/main" id="{96371FA5-5A57-A242-3CD3-07FA0802E04B}"/>
              </a:ext>
            </a:extLst>
          </p:cNvPr>
          <p:cNvSpPr/>
          <p:nvPr/>
        </p:nvSpPr>
        <p:spPr>
          <a:xfrm>
            <a:off x="4055887" y="394240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9;p16">
            <a:extLst>
              <a:ext uri="{FF2B5EF4-FFF2-40B4-BE49-F238E27FC236}">
                <a16:creationId xmlns:a16="http://schemas.microsoft.com/office/drawing/2014/main" id="{3BFB102F-3018-2005-7A73-22EE37C25C7D}"/>
              </a:ext>
            </a:extLst>
          </p:cNvPr>
          <p:cNvSpPr txBox="1">
            <a:spLocks/>
          </p:cNvSpPr>
          <p:nvPr/>
        </p:nvSpPr>
        <p:spPr>
          <a:xfrm>
            <a:off x="3702745" y="402190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07</a:t>
            </a:r>
            <a:endParaRPr lang="en" dirty="0">
              <a:solidFill>
                <a:srgbClr val="FFFFFF"/>
              </a:solidFill>
            </a:endParaRPr>
          </a:p>
        </p:txBody>
      </p:sp>
      <p:sp>
        <p:nvSpPr>
          <p:cNvPr id="4" name="Google Shape;173;p16">
            <a:extLst>
              <a:ext uri="{FF2B5EF4-FFF2-40B4-BE49-F238E27FC236}">
                <a16:creationId xmlns:a16="http://schemas.microsoft.com/office/drawing/2014/main" id="{61C5EFDF-1C74-CA8B-7EE1-97D0984E8733}"/>
              </a:ext>
            </a:extLst>
          </p:cNvPr>
          <p:cNvSpPr txBox="1">
            <a:spLocks/>
          </p:cNvSpPr>
          <p:nvPr/>
        </p:nvSpPr>
        <p:spPr>
          <a:xfrm>
            <a:off x="3410850" y="433789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9" action="ppaction://hlinksldjump">
                  <a:extLst>
                    <a:ext uri="{A12FA001-AC4F-418D-AE19-62706E023703}">
                      <ahyp:hlinkClr xmlns:ahyp="http://schemas.microsoft.com/office/drawing/2018/hyperlinkcolor" val="tx"/>
                    </a:ext>
                  </a:extLst>
                </a:hlinkClick>
              </a:rPr>
              <a:t>CONCLUSION</a:t>
            </a:r>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1F05BA9-766A-F4C2-9ED2-C3AD52F7D0F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2242CF9-1870-9701-9FCB-F33EF6525C4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950F36D4-3650-C3D1-E095-11DACB1F064F}"/>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Added Index Column to Count The Offers.</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851D0E40-C615-CC74-F31B-4106819F02C8}"/>
              </a:ext>
            </a:extLst>
          </p:cNvPr>
          <p:cNvPicPr>
            <a:picLocks noChangeAspect="1"/>
          </p:cNvPicPr>
          <p:nvPr/>
        </p:nvPicPr>
        <p:blipFill>
          <a:blip r:embed="rId3"/>
          <a:stretch>
            <a:fillRect/>
          </a:stretch>
        </p:blipFill>
        <p:spPr>
          <a:xfrm>
            <a:off x="2445834" y="1197650"/>
            <a:ext cx="6608956" cy="350594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1D886C39-66A2-3611-C4E2-9F3776EF2075}"/>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6986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30488EC-0606-3759-2F35-02681A436AC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3040B26-A788-13E0-6BE7-5EF194B708E7}"/>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68A9288-D85A-0673-3C33-B431839888C2}"/>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Filtered Some Rows That have Unknown Cells about 50-100, We Filtered The Cells to Make The Data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771473E1-D488-4FC2-734B-ED7051FD9980}"/>
              </a:ext>
            </a:extLst>
          </p:cNvPr>
          <p:cNvPicPr>
            <a:picLocks noChangeAspect="1"/>
          </p:cNvPicPr>
          <p:nvPr/>
        </p:nvPicPr>
        <p:blipFill>
          <a:blip r:embed="rId3"/>
          <a:stretch>
            <a:fillRect/>
          </a:stretch>
        </p:blipFill>
        <p:spPr>
          <a:xfrm>
            <a:off x="2445834" y="1197650"/>
            <a:ext cx="6534615" cy="346991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981194CB-F94C-442A-71C6-216DEF9B8D7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20453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888EF1C-7663-40C6-CE17-039C34808FE7}"/>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B8DF96-61E7-CE2E-F0E0-CD89A05B35CC}"/>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DYNAMIC</a:t>
            </a:r>
            <a:r>
              <a:rPr lang="en-US" dirty="0">
                <a:solidFill>
                  <a:srgbClr val="434343"/>
                </a:solidFill>
              </a:rPr>
              <a:t> DASHBOARD</a:t>
            </a:r>
          </a:p>
        </p:txBody>
      </p:sp>
      <p:grpSp>
        <p:nvGrpSpPr>
          <p:cNvPr id="186" name="Google Shape;186;p17">
            <a:extLst>
              <a:ext uri="{FF2B5EF4-FFF2-40B4-BE49-F238E27FC236}">
                <a16:creationId xmlns:a16="http://schemas.microsoft.com/office/drawing/2014/main" id="{2BDE7F35-0C8D-F364-A1DB-0895D4FF8D26}"/>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4C7050BD-1E02-2930-444F-FD75171617FA}"/>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7BA8793A-1CA3-A4E1-E81E-479C66864F39}"/>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D2436347-D93B-8C84-D57B-39F9256AC3FC}"/>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A37F675-A632-5203-01D5-3C320C0B8789}"/>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8A014757-E8EF-9393-E7AC-C374802C4BB1}"/>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2834AD38-7047-6B79-AB4C-F69C6CF61B9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5866B4AE-E991-DAEE-8A3F-6E2EF81180A2}"/>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1DC6CFCB-8F77-018C-5E2E-EBDB3059815E}"/>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30D2C22-58C5-0367-CC9C-1424A066643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AD9A9EAB-738B-C925-58CC-152BA9623A90}"/>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60A9A275-5EDC-461B-3CCE-0449FE34CA72}"/>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EA86C053-1E75-2A1D-FF4E-5687546CF63A}"/>
              </a:ext>
            </a:extLst>
          </p:cNvPr>
          <p:cNvSpPr txBox="1">
            <a:spLocks/>
          </p:cNvSpPr>
          <p:nvPr/>
        </p:nvSpPr>
        <p:spPr>
          <a:xfrm>
            <a:off x="7000553"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3820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A0-DB18-08DB-C80A-E79973457B0F}"/>
              </a:ext>
            </a:extLst>
          </p:cNvPr>
          <p:cNvSpPr>
            <a:spLocks noGrp="1"/>
          </p:cNvSpPr>
          <p:nvPr>
            <p:ph type="ctrTitle"/>
          </p:nvPr>
        </p:nvSpPr>
        <p:spPr/>
        <p:txBody>
          <a:bodyPr/>
          <a:lstStyle/>
          <a:p>
            <a:r>
              <a:rPr lang="en-US"/>
              <a:t>Real State Egypt</a:t>
            </a:r>
            <a:endParaRPr lang="ar-EG"/>
          </a:p>
        </p:txBody>
      </p:sp>
      <p:sp>
        <p:nvSpPr>
          <p:cNvPr id="3" name="Subtitle 2">
            <a:extLst>
              <a:ext uri="{FF2B5EF4-FFF2-40B4-BE49-F238E27FC236}">
                <a16:creationId xmlns:a16="http://schemas.microsoft.com/office/drawing/2014/main" id="{D026B722-D394-B06E-00B2-5025D5CB26F5}"/>
              </a:ext>
            </a:extLst>
          </p:cNvPr>
          <p:cNvSpPr>
            <a:spLocks noGrp="1"/>
          </p:cNvSpPr>
          <p:nvPr>
            <p:ph type="subTitle" idx="1"/>
          </p:nvPr>
        </p:nvSpPr>
        <p:spPr/>
        <p:txBody>
          <a:bodyPr/>
          <a:lstStyle/>
          <a:p>
            <a:endParaRPr lang="ar-EG"/>
          </a:p>
        </p:txBody>
      </p:sp>
      <p:sp>
        <p:nvSpPr>
          <p:cNvPr id="4" name="Title 3">
            <a:extLst>
              <a:ext uri="{FF2B5EF4-FFF2-40B4-BE49-F238E27FC236}">
                <a16:creationId xmlns:a16="http://schemas.microsoft.com/office/drawing/2014/main" id="{D2D54781-B3DF-5A5B-B8D9-6C8CA382B1A9}"/>
              </a:ext>
            </a:extLst>
          </p:cNvPr>
          <p:cNvSpPr>
            <a:spLocks noGrp="1"/>
          </p:cNvSpPr>
          <p:nvPr>
            <p:ph type="title" idx="2"/>
          </p:nvPr>
        </p:nvSpPr>
        <p:spPr/>
        <p:txBody>
          <a:bodyPr/>
          <a:lstStyle/>
          <a:p>
            <a:endParaRPr lang="ar-EG"/>
          </a:p>
        </p:txBody>
      </p:sp>
      <p:sp>
        <p:nvSpPr>
          <p:cNvPr id="5" name="Title 4">
            <a:extLst>
              <a:ext uri="{FF2B5EF4-FFF2-40B4-BE49-F238E27FC236}">
                <a16:creationId xmlns:a16="http://schemas.microsoft.com/office/drawing/2014/main" id="{202D9EC3-8192-5FE4-6BBE-3F6D38F514A5}"/>
              </a:ext>
            </a:extLst>
          </p:cNvPr>
          <p:cNvSpPr>
            <a:spLocks noGrp="1"/>
          </p:cNvSpPr>
          <p:nvPr>
            <p:ph type="ctrTitle" idx="3"/>
          </p:nvPr>
        </p:nvSpPr>
        <p:spPr/>
        <p:txBody>
          <a:bodyPr/>
          <a:lstStyle/>
          <a:p>
            <a:endParaRPr lang="ar-EG"/>
          </a:p>
        </p:txBody>
      </p:sp>
      <p:sp>
        <p:nvSpPr>
          <p:cNvPr id="6" name="Subtitle 5">
            <a:extLst>
              <a:ext uri="{FF2B5EF4-FFF2-40B4-BE49-F238E27FC236}">
                <a16:creationId xmlns:a16="http://schemas.microsoft.com/office/drawing/2014/main" id="{DB315916-55A4-4C76-BFC4-0FE87D21B0DB}"/>
              </a:ext>
            </a:extLst>
          </p:cNvPr>
          <p:cNvSpPr>
            <a:spLocks noGrp="1"/>
          </p:cNvSpPr>
          <p:nvPr>
            <p:ph type="subTitle" idx="4"/>
          </p:nvPr>
        </p:nvSpPr>
        <p:spPr/>
        <p:txBody>
          <a:bodyPr/>
          <a:lstStyle/>
          <a:p>
            <a:endParaRPr lang="ar-EG"/>
          </a:p>
        </p:txBody>
      </p:sp>
      <p:sp>
        <p:nvSpPr>
          <p:cNvPr id="7" name="Title 6">
            <a:extLst>
              <a:ext uri="{FF2B5EF4-FFF2-40B4-BE49-F238E27FC236}">
                <a16:creationId xmlns:a16="http://schemas.microsoft.com/office/drawing/2014/main" id="{F94BAEC8-B790-AE3C-062A-017847B5C0C9}"/>
              </a:ext>
            </a:extLst>
          </p:cNvPr>
          <p:cNvSpPr>
            <a:spLocks noGrp="1"/>
          </p:cNvSpPr>
          <p:nvPr>
            <p:ph type="title" idx="5"/>
          </p:nvPr>
        </p:nvSpPr>
        <p:spPr/>
        <p:txBody>
          <a:bodyPr/>
          <a:lstStyle/>
          <a:p>
            <a:endParaRPr lang="ar-EG"/>
          </a:p>
        </p:txBody>
      </p:sp>
      <p:sp>
        <p:nvSpPr>
          <p:cNvPr id="8" name="Title 7">
            <a:extLst>
              <a:ext uri="{FF2B5EF4-FFF2-40B4-BE49-F238E27FC236}">
                <a16:creationId xmlns:a16="http://schemas.microsoft.com/office/drawing/2014/main" id="{810B4673-A8D0-9E81-E6F4-B9480BB340D5}"/>
              </a:ext>
            </a:extLst>
          </p:cNvPr>
          <p:cNvSpPr>
            <a:spLocks noGrp="1"/>
          </p:cNvSpPr>
          <p:nvPr>
            <p:ph type="ctrTitle" idx="6"/>
          </p:nvPr>
        </p:nvSpPr>
        <p:spPr/>
        <p:txBody>
          <a:bodyPr/>
          <a:lstStyle/>
          <a:p>
            <a:endParaRPr lang="ar-EG"/>
          </a:p>
        </p:txBody>
      </p:sp>
      <p:sp>
        <p:nvSpPr>
          <p:cNvPr id="9" name="Subtitle 8">
            <a:extLst>
              <a:ext uri="{FF2B5EF4-FFF2-40B4-BE49-F238E27FC236}">
                <a16:creationId xmlns:a16="http://schemas.microsoft.com/office/drawing/2014/main" id="{E0DE5C96-6AEA-A477-F82E-9D1699B5E3D6}"/>
              </a:ext>
            </a:extLst>
          </p:cNvPr>
          <p:cNvSpPr>
            <a:spLocks noGrp="1"/>
          </p:cNvSpPr>
          <p:nvPr>
            <p:ph type="subTitle" idx="7"/>
          </p:nvPr>
        </p:nvSpPr>
        <p:spPr/>
        <p:txBody>
          <a:bodyPr/>
          <a:lstStyle/>
          <a:p>
            <a:endParaRPr lang="ar-EG"/>
          </a:p>
        </p:txBody>
      </p:sp>
      <p:sp>
        <p:nvSpPr>
          <p:cNvPr id="10" name="Title 9">
            <a:extLst>
              <a:ext uri="{FF2B5EF4-FFF2-40B4-BE49-F238E27FC236}">
                <a16:creationId xmlns:a16="http://schemas.microsoft.com/office/drawing/2014/main" id="{FCCBD1BD-CD2C-A164-6A9E-6F3D3F917C42}"/>
              </a:ext>
            </a:extLst>
          </p:cNvPr>
          <p:cNvSpPr>
            <a:spLocks noGrp="1"/>
          </p:cNvSpPr>
          <p:nvPr>
            <p:ph type="title" idx="8"/>
          </p:nvPr>
        </p:nvSpPr>
        <p:spPr/>
        <p:txBody>
          <a:bodyPr/>
          <a:lstStyle/>
          <a:p>
            <a:endParaRPr lang="ar-EG"/>
          </a:p>
        </p:txBody>
      </p:sp>
      <p:sp>
        <p:nvSpPr>
          <p:cNvPr id="11" name="Title 10">
            <a:extLst>
              <a:ext uri="{FF2B5EF4-FFF2-40B4-BE49-F238E27FC236}">
                <a16:creationId xmlns:a16="http://schemas.microsoft.com/office/drawing/2014/main" id="{80C7B469-394D-C56D-9517-BDC47E038087}"/>
              </a:ext>
            </a:extLst>
          </p:cNvPr>
          <p:cNvSpPr>
            <a:spLocks noGrp="1"/>
          </p:cNvSpPr>
          <p:nvPr>
            <p:ph type="ctrTitle" idx="9"/>
          </p:nvPr>
        </p:nvSpPr>
        <p:spPr/>
        <p:txBody>
          <a:bodyPr/>
          <a:lstStyle/>
          <a:p>
            <a:endParaRPr lang="ar-EG"/>
          </a:p>
        </p:txBody>
      </p:sp>
      <p:sp>
        <p:nvSpPr>
          <p:cNvPr id="12" name="Subtitle 11">
            <a:extLst>
              <a:ext uri="{FF2B5EF4-FFF2-40B4-BE49-F238E27FC236}">
                <a16:creationId xmlns:a16="http://schemas.microsoft.com/office/drawing/2014/main" id="{676F0541-EB6E-1912-74C8-423E35B0CCF3}"/>
              </a:ext>
            </a:extLst>
          </p:cNvPr>
          <p:cNvSpPr>
            <a:spLocks noGrp="1"/>
          </p:cNvSpPr>
          <p:nvPr>
            <p:ph type="subTitle" idx="13"/>
          </p:nvPr>
        </p:nvSpPr>
        <p:spPr/>
        <p:txBody>
          <a:bodyPr/>
          <a:lstStyle/>
          <a:p>
            <a:endParaRPr lang="ar-EG"/>
          </a:p>
        </p:txBody>
      </p:sp>
      <p:sp>
        <p:nvSpPr>
          <p:cNvPr id="13" name="Title 12">
            <a:extLst>
              <a:ext uri="{FF2B5EF4-FFF2-40B4-BE49-F238E27FC236}">
                <a16:creationId xmlns:a16="http://schemas.microsoft.com/office/drawing/2014/main" id="{B2E00AD1-DF00-2A7A-253F-AA4F241EF634}"/>
              </a:ext>
            </a:extLst>
          </p:cNvPr>
          <p:cNvSpPr>
            <a:spLocks noGrp="1"/>
          </p:cNvSpPr>
          <p:nvPr>
            <p:ph type="title" idx="14"/>
          </p:nvPr>
        </p:nvSpPr>
        <p:spPr/>
        <p:txBody>
          <a:bodyPr/>
          <a:lstStyle/>
          <a:p>
            <a:endParaRPr lang="ar-EG"/>
          </a:p>
        </p:txBody>
      </p:sp>
      <p:sp>
        <p:nvSpPr>
          <p:cNvPr id="14" name="Title 13">
            <a:extLst>
              <a:ext uri="{FF2B5EF4-FFF2-40B4-BE49-F238E27FC236}">
                <a16:creationId xmlns:a16="http://schemas.microsoft.com/office/drawing/2014/main" id="{F669256E-8234-94CB-134E-E59954BA28A9}"/>
              </a:ext>
            </a:extLst>
          </p:cNvPr>
          <p:cNvSpPr>
            <a:spLocks noGrp="1"/>
          </p:cNvSpPr>
          <p:nvPr>
            <p:ph type="ctrTitle" idx="15"/>
          </p:nvPr>
        </p:nvSpPr>
        <p:spPr/>
        <p:txBody>
          <a:bodyPr/>
          <a:lstStyle/>
          <a:p>
            <a:endParaRPr lang="ar-EG"/>
          </a:p>
        </p:txBody>
      </p:sp>
      <p:sp>
        <p:nvSpPr>
          <p:cNvPr id="15" name="Title 14">
            <a:extLst>
              <a:ext uri="{FF2B5EF4-FFF2-40B4-BE49-F238E27FC236}">
                <a16:creationId xmlns:a16="http://schemas.microsoft.com/office/drawing/2014/main" id="{79E5943E-4915-E48D-964C-331C5BFD55C5}"/>
              </a:ext>
            </a:extLst>
          </p:cNvPr>
          <p:cNvSpPr>
            <a:spLocks noGrp="1"/>
          </p:cNvSpPr>
          <p:nvPr>
            <p:ph type="ctrTitle" idx="16"/>
          </p:nvPr>
        </p:nvSpPr>
        <p:spPr/>
        <p:txBody>
          <a:bodyPr/>
          <a:lstStyle/>
          <a:p>
            <a:endParaRPr lang="ar-EG"/>
          </a:p>
        </p:txBody>
      </p:sp>
      <p:sp>
        <p:nvSpPr>
          <p:cNvPr id="16" name="Subtitle 15">
            <a:extLst>
              <a:ext uri="{FF2B5EF4-FFF2-40B4-BE49-F238E27FC236}">
                <a16:creationId xmlns:a16="http://schemas.microsoft.com/office/drawing/2014/main" id="{BBD5A55A-04F9-2A91-86F7-B3DDD39BBE02}"/>
              </a:ext>
            </a:extLst>
          </p:cNvPr>
          <p:cNvSpPr>
            <a:spLocks noGrp="1"/>
          </p:cNvSpPr>
          <p:nvPr>
            <p:ph type="subTitle" idx="17"/>
          </p:nvPr>
        </p:nvSpPr>
        <p:spPr/>
        <p:txBody>
          <a:bodyPr/>
          <a:lstStyle/>
          <a:p>
            <a:endParaRPr lang="ar-EG"/>
          </a:p>
        </p:txBody>
      </p:sp>
      <p:sp>
        <p:nvSpPr>
          <p:cNvPr id="17" name="Title 16">
            <a:extLst>
              <a:ext uri="{FF2B5EF4-FFF2-40B4-BE49-F238E27FC236}">
                <a16:creationId xmlns:a16="http://schemas.microsoft.com/office/drawing/2014/main" id="{0DE6F1B7-358F-D41A-826A-EF1E06616179}"/>
              </a:ext>
            </a:extLst>
          </p:cNvPr>
          <p:cNvSpPr>
            <a:spLocks noGrp="1"/>
          </p:cNvSpPr>
          <p:nvPr>
            <p:ph type="title" idx="18"/>
          </p:nvPr>
        </p:nvSpPr>
        <p:spPr/>
        <p:txBody>
          <a:bodyPr/>
          <a:lstStyle/>
          <a:p>
            <a:endParaRPr lang="ar-EG"/>
          </a:p>
        </p:txBody>
      </p:sp>
      <p:sp>
        <p:nvSpPr>
          <p:cNvPr id="18" name="Title 17">
            <a:extLst>
              <a:ext uri="{FF2B5EF4-FFF2-40B4-BE49-F238E27FC236}">
                <a16:creationId xmlns:a16="http://schemas.microsoft.com/office/drawing/2014/main" id="{ED22CBC0-08F6-9587-87D6-4D8B13D462F8}"/>
              </a:ext>
            </a:extLst>
          </p:cNvPr>
          <p:cNvSpPr>
            <a:spLocks noGrp="1"/>
          </p:cNvSpPr>
          <p:nvPr>
            <p:ph type="ctrTitle" idx="19"/>
          </p:nvPr>
        </p:nvSpPr>
        <p:spPr/>
        <p:txBody>
          <a:bodyPr/>
          <a:lstStyle/>
          <a:p>
            <a:endParaRPr lang="ar-EG"/>
          </a:p>
        </p:txBody>
      </p:sp>
      <p:sp>
        <p:nvSpPr>
          <p:cNvPr id="19" name="Subtitle 18">
            <a:extLst>
              <a:ext uri="{FF2B5EF4-FFF2-40B4-BE49-F238E27FC236}">
                <a16:creationId xmlns:a16="http://schemas.microsoft.com/office/drawing/2014/main" id="{6550A91C-5A4C-DB27-637D-6DF1FFDF71F9}"/>
              </a:ext>
            </a:extLst>
          </p:cNvPr>
          <p:cNvSpPr>
            <a:spLocks noGrp="1"/>
          </p:cNvSpPr>
          <p:nvPr>
            <p:ph type="subTitle" idx="20"/>
          </p:nvPr>
        </p:nvSpPr>
        <p:spPr/>
        <p:txBody>
          <a:bodyPr/>
          <a:lstStyle/>
          <a:p>
            <a:endParaRPr lang="ar-EG"/>
          </a:p>
        </p:txBody>
      </p:sp>
      <p:sp>
        <p:nvSpPr>
          <p:cNvPr id="20" name="Title 19">
            <a:extLst>
              <a:ext uri="{FF2B5EF4-FFF2-40B4-BE49-F238E27FC236}">
                <a16:creationId xmlns:a16="http://schemas.microsoft.com/office/drawing/2014/main" id="{698FD4BE-D5C1-789C-7EFA-A20313684D42}"/>
              </a:ext>
            </a:extLst>
          </p:cNvPr>
          <p:cNvSpPr>
            <a:spLocks noGrp="1"/>
          </p:cNvSpPr>
          <p:nvPr>
            <p:ph type="title" idx="21"/>
          </p:nvPr>
        </p:nvSpPr>
        <p:spPr/>
        <p:txBody>
          <a:bodyPr/>
          <a:lstStyle/>
          <a:p>
            <a:endParaRPr lang="ar-EG"/>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1" name="Add-in 20">
                <a:extLst>
                  <a:ext uri="{FF2B5EF4-FFF2-40B4-BE49-F238E27FC236}">
                    <a16:creationId xmlns:a16="http://schemas.microsoft.com/office/drawing/2014/main" id="{5763DDAB-F642-AE4A-F3E1-9EB44B23A5EF}"/>
                  </a:ext>
                </a:extLst>
              </p:cNvPr>
              <p:cNvGraphicFramePr>
                <a:graphicFrameLocks noGrp="1"/>
              </p:cNvGraphicFramePr>
              <p:nvPr>
                <p:extLst>
                  <p:ext uri="{D42A27DB-BD31-4B8C-83A1-F6EECF244321}">
                    <p14:modId xmlns:p14="http://schemas.microsoft.com/office/powerpoint/2010/main" val="2717895491"/>
                  </p:ext>
                </p:extLst>
              </p:nvPr>
            </p:nvGraphicFramePr>
            <p:xfrm>
              <a:off x="8984202" y="5264458"/>
              <a:ext cx="497149" cy="3048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1" name="Add-in 20">
                <a:extLst>
                  <a:ext uri="{FF2B5EF4-FFF2-40B4-BE49-F238E27FC236}">
                    <a16:creationId xmlns:a16="http://schemas.microsoft.com/office/drawing/2014/main" id="{5763DDAB-F642-AE4A-F3E1-9EB44B23A5EF}"/>
                  </a:ext>
                </a:extLst>
              </p:cNvPr>
              <p:cNvPicPr>
                <a:picLocks noGrp="1" noRot="1" noChangeAspect="1" noMove="1" noResize="1" noEditPoints="1" noAdjustHandles="1" noChangeArrowheads="1" noChangeShapeType="1"/>
              </p:cNvPicPr>
              <p:nvPr/>
            </p:nvPicPr>
            <p:blipFill>
              <a:blip r:embed="rId3"/>
              <a:stretch>
                <a:fillRect/>
              </a:stretch>
            </p:blipFill>
            <p:spPr>
              <a:xfrm>
                <a:off x="8984202" y="5264458"/>
                <a:ext cx="497149" cy="304800"/>
              </a:xfrm>
              <a:prstGeom prst="rect">
                <a:avLst/>
              </a:prstGeom>
            </p:spPr>
          </p:pic>
        </mc:Fallback>
      </mc:AlternateContent>
      <p:sp>
        <p:nvSpPr>
          <p:cNvPr id="22" name="Add-in_Banner">
            <a:extLst>
              <a:ext uri="{FF2B5EF4-FFF2-40B4-BE49-F238E27FC236}">
                <a16:creationId xmlns:a16="http://schemas.microsoft.com/office/drawing/2014/main" id="{FC86594C-F91F-3D1C-A1F1-9CF95CFAAF30}"/>
              </a:ext>
            </a:extLst>
          </p:cNvPr>
          <p:cNvSpPr txBox="1">
            <a:spLocks/>
          </p:cNvSpPr>
          <p:nvPr/>
        </p:nvSpPr>
        <p:spPr>
          <a:xfrm>
            <a:off x="-84138" y="145598"/>
            <a:ext cx="5013325" cy="312738"/>
          </a:xfrm>
          <a:prstGeom prst="rect">
            <a:avLst/>
          </a:prstGeom>
          <a:solidFill>
            <a:srgbClr val="494748">
              <a:alpha val="470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GB" sz="135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3" name="Add-in 22">
                <a:extLst>
                  <a:ext uri="{FF2B5EF4-FFF2-40B4-BE49-F238E27FC236}">
                    <a16:creationId xmlns:a16="http://schemas.microsoft.com/office/drawing/2014/main" id="{D5696A54-FC34-DCB2-B139-CD296D1A3CCA}"/>
                  </a:ext>
                </a:extLst>
              </p:cNvPr>
              <p:cNvGraphicFramePr>
                <a:graphicFrameLocks noGrp="1"/>
              </p:cNvGraphicFramePr>
              <p:nvPr>
                <p:extLst>
                  <p:ext uri="{D42A27DB-BD31-4B8C-83A1-F6EECF244321}">
                    <p14:modId xmlns:p14="http://schemas.microsoft.com/office/powerpoint/2010/main" val="3229454740"/>
                  </p:ext>
                </p:extLst>
              </p:nvPr>
            </p:nvGraphicFramePr>
            <p:xfrm>
              <a:off x="0" y="481666"/>
              <a:ext cx="9241654" cy="460196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3" name="Add-in 22">
                <a:extLst>
                  <a:ext uri="{FF2B5EF4-FFF2-40B4-BE49-F238E27FC236}">
                    <a16:creationId xmlns:a16="http://schemas.microsoft.com/office/drawing/2014/main" id="{D5696A54-FC34-DCB2-B139-CD296D1A3CCA}"/>
                  </a:ext>
                </a:extLst>
              </p:cNvPr>
              <p:cNvPicPr>
                <a:picLocks noGrp="1" noRot="1" noChangeAspect="1" noMove="1" noResize="1" noEditPoints="1" noAdjustHandles="1" noChangeArrowheads="1" noChangeShapeType="1"/>
              </p:cNvPicPr>
              <p:nvPr/>
            </p:nvPicPr>
            <p:blipFill>
              <a:blip r:embed="rId3"/>
              <a:stretch>
                <a:fillRect/>
              </a:stretch>
            </p:blipFill>
            <p:spPr>
              <a:xfrm>
                <a:off x="0" y="481666"/>
                <a:ext cx="9241654" cy="4601963"/>
              </a:xfrm>
              <a:prstGeom prst="rect">
                <a:avLst/>
              </a:prstGeom>
            </p:spPr>
          </p:pic>
        </mc:Fallback>
      </mc:AlternateContent>
    </p:spTree>
    <p:extLst>
      <p:ext uri="{BB962C8B-B14F-4D97-AF65-F5344CB8AC3E}">
        <p14:creationId xmlns:p14="http://schemas.microsoft.com/office/powerpoint/2010/main" val="97587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CB223DC-3508-0861-77FA-8A14F1D01F25}"/>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C7AA064-3EF8-6618-7B12-D4853E671EBD}"/>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ANALYSIS PHASE</a:t>
            </a:r>
          </a:p>
        </p:txBody>
      </p:sp>
      <p:grpSp>
        <p:nvGrpSpPr>
          <p:cNvPr id="186" name="Google Shape;186;p17">
            <a:extLst>
              <a:ext uri="{FF2B5EF4-FFF2-40B4-BE49-F238E27FC236}">
                <a16:creationId xmlns:a16="http://schemas.microsoft.com/office/drawing/2014/main" id="{3F13196D-53B7-D6F8-23CE-5AE4DA375E1E}"/>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87B5540C-2E12-BB74-A61F-D02AE9F8B433}"/>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7469FB2-1F09-337D-6EFE-8BF0C7F5282B}"/>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805559C1-7B78-39F1-8862-4BF6558ECAF4}"/>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813CD13-9262-CE7A-105D-2AF2AF724C43}"/>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6218BC1C-CD26-3969-31B6-4B2886FAABA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F15FD978-4463-D590-84CF-AAC116EE5E1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1B46A83B-4B4E-FADF-F74D-CC57074AEA3C}"/>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90E7CFB6-D730-97D9-C755-E87AD04A46AD}"/>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924D3B65-2425-1DF1-AD73-43F479046FF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C2981B84-8171-4B14-227E-DD8399D46B12}"/>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71C7EEA6-3A5D-1062-97C3-CB1642A611A3}"/>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F35731B1-A90E-F239-E031-3C85F9384A46}"/>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Charts Always Have a Story.</a:t>
            </a:r>
          </a:p>
        </p:txBody>
      </p:sp>
      <p:sp>
        <p:nvSpPr>
          <p:cNvPr id="3" name="Google Shape;173;p16">
            <a:extLst>
              <a:ext uri="{FF2B5EF4-FFF2-40B4-BE49-F238E27FC236}">
                <a16:creationId xmlns:a16="http://schemas.microsoft.com/office/drawing/2014/main" id="{70843D68-8C05-7617-9A0F-59EAB998646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92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E9D7-53E4-D134-D45C-33A93563A0FA}"/>
              </a:ext>
            </a:extLst>
          </p:cNvPr>
          <p:cNvSpPr>
            <a:spLocks noGrp="1"/>
          </p:cNvSpPr>
          <p:nvPr>
            <p:ph type="ctrTitle"/>
          </p:nvPr>
        </p:nvSpPr>
        <p:spPr/>
        <p:txBody>
          <a:bodyPr/>
          <a:lstStyle/>
          <a:p>
            <a:r>
              <a:rPr lang="en-US" dirty="0"/>
              <a:t>Summary Measures</a:t>
            </a:r>
          </a:p>
        </p:txBody>
      </p:sp>
      <p:sp>
        <p:nvSpPr>
          <p:cNvPr id="3" name="Google Shape;1840;p40">
            <a:extLst>
              <a:ext uri="{FF2B5EF4-FFF2-40B4-BE49-F238E27FC236}">
                <a16:creationId xmlns:a16="http://schemas.microsoft.com/office/drawing/2014/main" id="{4ACB7864-F9F1-78E9-0160-0F3C2E6A58B0}"/>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rgbClr val="434343"/>
                </a:solidFill>
                <a:latin typeface="Montserrat Black" panose="00000A00000000000000" pitchFamily="2" charset="0"/>
              </a:rPr>
              <a:t>This Measure Calculates The Average Area of Units.</a:t>
            </a:r>
          </a:p>
        </p:txBody>
      </p:sp>
      <p:pic>
        <p:nvPicPr>
          <p:cNvPr id="4" name="Picture 3">
            <a:extLst>
              <a:ext uri="{FF2B5EF4-FFF2-40B4-BE49-F238E27FC236}">
                <a16:creationId xmlns:a16="http://schemas.microsoft.com/office/drawing/2014/main" id="{3CDC3CBF-1B65-B99A-902A-FB20AA96DBF0}"/>
              </a:ext>
            </a:extLst>
          </p:cNvPr>
          <p:cNvPicPr>
            <a:picLocks noChangeAspect="1"/>
          </p:cNvPicPr>
          <p:nvPr/>
        </p:nvPicPr>
        <p:blipFill>
          <a:blip r:embed="rId2"/>
          <a:stretch>
            <a:fillRect/>
          </a:stretch>
        </p:blipFill>
        <p:spPr>
          <a:xfrm>
            <a:off x="3651422" y="1534901"/>
            <a:ext cx="4420235" cy="320068"/>
          </a:xfrm>
          <a:prstGeom prst="rect">
            <a:avLst/>
          </a:prstGeom>
          <a:ln>
            <a:solidFill>
              <a:schemeClr val="accent1">
                <a:lumMod val="50000"/>
              </a:schemeClr>
            </a:solidFill>
          </a:ln>
        </p:spPr>
      </p:pic>
      <p:sp>
        <p:nvSpPr>
          <p:cNvPr id="5" name="Google Shape;1840;p40">
            <a:extLst>
              <a:ext uri="{FF2B5EF4-FFF2-40B4-BE49-F238E27FC236}">
                <a16:creationId xmlns:a16="http://schemas.microsoft.com/office/drawing/2014/main" id="{8A0F7A74-3603-244A-14C2-D1CB2359D46E}"/>
              </a:ext>
            </a:extLst>
          </p:cNvPr>
          <p:cNvSpPr txBox="1">
            <a:spLocks/>
          </p:cNvSpPr>
          <p:nvPr/>
        </p:nvSpPr>
        <p:spPr>
          <a:xfrm>
            <a:off x="820396" y="237214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a:t>
            </a:r>
            <a:r>
              <a:rPr lang="en-US" dirty="0">
                <a:solidFill>
                  <a:srgbClr val="434343"/>
                </a:solidFill>
                <a:latin typeface="Montserrat Black" panose="00000A00000000000000" pitchFamily="2" charset="0"/>
                <a:cs typeface="Arial"/>
                <a:sym typeface="Arial"/>
              </a:rPr>
              <a:t>Average</a:t>
            </a:r>
            <a:r>
              <a:rPr lang="en-US" dirty="0">
                <a:solidFill>
                  <a:srgbClr val="434343"/>
                </a:solidFill>
                <a:latin typeface="Montserrat Black" panose="00000A00000000000000" pitchFamily="2" charset="0"/>
                <a:cs typeface="Arial"/>
              </a:rPr>
              <a:t> Price of Units.</a:t>
            </a:r>
          </a:p>
        </p:txBody>
      </p:sp>
      <p:pic>
        <p:nvPicPr>
          <p:cNvPr id="6" name="Picture 5">
            <a:extLst>
              <a:ext uri="{FF2B5EF4-FFF2-40B4-BE49-F238E27FC236}">
                <a16:creationId xmlns:a16="http://schemas.microsoft.com/office/drawing/2014/main" id="{0B2727F2-8482-D762-E865-690BC33B653E}"/>
              </a:ext>
            </a:extLst>
          </p:cNvPr>
          <p:cNvPicPr>
            <a:picLocks noChangeAspect="1"/>
          </p:cNvPicPr>
          <p:nvPr/>
        </p:nvPicPr>
        <p:blipFill>
          <a:blip r:embed="rId3"/>
          <a:stretch>
            <a:fillRect/>
          </a:stretch>
        </p:blipFill>
        <p:spPr>
          <a:xfrm>
            <a:off x="3651422" y="2642961"/>
            <a:ext cx="4416552" cy="320068"/>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9EAD8480-B20D-6000-E17E-3096E9DD6C74}"/>
              </a:ext>
            </a:extLst>
          </p:cNvPr>
          <p:cNvSpPr txBox="1">
            <a:spLocks/>
          </p:cNvSpPr>
          <p:nvPr/>
        </p:nvSpPr>
        <p:spPr>
          <a:xfrm>
            <a:off x="820396" y="348020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Calculates The Maximum and Minimum Price of Units.</a:t>
            </a:r>
          </a:p>
        </p:txBody>
      </p:sp>
      <p:pic>
        <p:nvPicPr>
          <p:cNvPr id="8" name="Picture 7">
            <a:extLst>
              <a:ext uri="{FF2B5EF4-FFF2-40B4-BE49-F238E27FC236}">
                <a16:creationId xmlns:a16="http://schemas.microsoft.com/office/drawing/2014/main" id="{EE4BE300-B2A7-847F-1BFE-67DDF3FC1297}"/>
              </a:ext>
            </a:extLst>
          </p:cNvPr>
          <p:cNvPicPr>
            <a:picLocks noChangeAspect="1"/>
          </p:cNvPicPr>
          <p:nvPr/>
        </p:nvPicPr>
        <p:blipFill>
          <a:blip r:embed="rId4"/>
          <a:stretch>
            <a:fillRect/>
          </a:stretch>
        </p:blipFill>
        <p:spPr>
          <a:xfrm>
            <a:off x="3595099" y="3679477"/>
            <a:ext cx="4416552" cy="320068"/>
          </a:xfrm>
          <a:prstGeom prst="rect">
            <a:avLst/>
          </a:prstGeom>
          <a:ln>
            <a:solidFill>
              <a:schemeClr val="accent1">
                <a:lumMod val="50000"/>
              </a:schemeClr>
            </a:solidFill>
          </a:ln>
        </p:spPr>
      </p:pic>
      <p:sp>
        <p:nvSpPr>
          <p:cNvPr id="9" name="Google Shape;173;p16">
            <a:extLst>
              <a:ext uri="{FF2B5EF4-FFF2-40B4-BE49-F238E27FC236}">
                <a16:creationId xmlns:a16="http://schemas.microsoft.com/office/drawing/2014/main" id="{E1AF8E64-2138-7307-926F-1D0C5643917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pic>
        <p:nvPicPr>
          <p:cNvPr id="10" name="Picture 9">
            <a:extLst>
              <a:ext uri="{FF2B5EF4-FFF2-40B4-BE49-F238E27FC236}">
                <a16:creationId xmlns:a16="http://schemas.microsoft.com/office/drawing/2014/main" id="{E4AA7B7C-10E7-C4E5-B04E-DE6D447F9D8E}"/>
              </a:ext>
            </a:extLst>
          </p:cNvPr>
          <p:cNvPicPr>
            <a:picLocks noChangeAspect="1"/>
          </p:cNvPicPr>
          <p:nvPr/>
        </p:nvPicPr>
        <p:blipFill>
          <a:blip r:embed="rId6"/>
          <a:stretch>
            <a:fillRect/>
          </a:stretch>
        </p:blipFill>
        <p:spPr>
          <a:xfrm>
            <a:off x="3595099" y="4129565"/>
            <a:ext cx="4416552" cy="320067"/>
          </a:xfrm>
          <a:prstGeom prst="rect">
            <a:avLst/>
          </a:prstGeom>
          <a:ln>
            <a:solidFill>
              <a:schemeClr val="accent1">
                <a:lumMod val="50000"/>
              </a:schemeClr>
            </a:solidFill>
          </a:ln>
        </p:spPr>
      </p:pic>
    </p:spTree>
    <p:extLst>
      <p:ext uri="{BB962C8B-B14F-4D97-AF65-F5344CB8AC3E}">
        <p14:creationId xmlns:p14="http://schemas.microsoft.com/office/powerpoint/2010/main" val="214276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085DB-058A-0DFB-018D-F903458A0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DD2DA-7747-AE96-46D4-BFF02FE39C58}"/>
              </a:ext>
            </a:extLst>
          </p:cNvPr>
          <p:cNvSpPr>
            <a:spLocks noGrp="1"/>
          </p:cNvSpPr>
          <p:nvPr>
            <p:ph type="ctrTitle"/>
          </p:nvPr>
        </p:nvSpPr>
        <p:spPr/>
        <p:txBody>
          <a:bodyPr/>
          <a:lstStyle/>
          <a:p>
            <a:r>
              <a:rPr lang="en-US" dirty="0"/>
              <a:t>Summary Measures</a:t>
            </a:r>
          </a:p>
        </p:txBody>
      </p:sp>
      <p:sp>
        <p:nvSpPr>
          <p:cNvPr id="9" name="Google Shape;1840;p40">
            <a:extLst>
              <a:ext uri="{FF2B5EF4-FFF2-40B4-BE49-F238E27FC236}">
                <a16:creationId xmlns:a16="http://schemas.microsoft.com/office/drawing/2014/main" id="{10874E9E-DBD8-0CE1-4667-9A9AB23D491E}"/>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 The Number of Furnished and Unfurnished Units.</a:t>
            </a:r>
          </a:p>
        </p:txBody>
      </p:sp>
      <p:sp>
        <p:nvSpPr>
          <p:cNvPr id="11" name="Google Shape;1840;p40">
            <a:extLst>
              <a:ext uri="{FF2B5EF4-FFF2-40B4-BE49-F238E27FC236}">
                <a16:creationId xmlns:a16="http://schemas.microsoft.com/office/drawing/2014/main" id="{E21AC6E2-876C-9625-E40C-AAE7CB3827FA}"/>
              </a:ext>
            </a:extLst>
          </p:cNvPr>
          <p:cNvSpPr txBox="1">
            <a:spLocks/>
          </p:cNvSpPr>
          <p:nvPr/>
        </p:nvSpPr>
        <p:spPr>
          <a:xfrm>
            <a:off x="820396" y="2489688"/>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Number of Units.</a:t>
            </a:r>
          </a:p>
        </p:txBody>
      </p:sp>
      <p:pic>
        <p:nvPicPr>
          <p:cNvPr id="14" name="Picture 13">
            <a:extLst>
              <a:ext uri="{FF2B5EF4-FFF2-40B4-BE49-F238E27FC236}">
                <a16:creationId xmlns:a16="http://schemas.microsoft.com/office/drawing/2014/main" id="{1F492B5C-5BBA-2292-5973-6D8D1E47E1D8}"/>
              </a:ext>
            </a:extLst>
          </p:cNvPr>
          <p:cNvPicPr>
            <a:picLocks noChangeAspect="1"/>
          </p:cNvPicPr>
          <p:nvPr/>
        </p:nvPicPr>
        <p:blipFill>
          <a:blip r:embed="rId2"/>
          <a:stretch>
            <a:fillRect/>
          </a:stretch>
        </p:blipFill>
        <p:spPr>
          <a:xfrm>
            <a:off x="3651422" y="2758758"/>
            <a:ext cx="4416552" cy="323559"/>
          </a:xfrm>
          <a:prstGeom prst="rect">
            <a:avLst/>
          </a:prstGeom>
          <a:ln>
            <a:solidFill>
              <a:schemeClr val="accent1">
                <a:lumMod val="50000"/>
              </a:schemeClr>
            </a:solidFill>
          </a:ln>
        </p:spPr>
      </p:pic>
      <p:sp>
        <p:nvSpPr>
          <p:cNvPr id="15" name="Google Shape;1840;p40">
            <a:extLst>
              <a:ext uri="{FF2B5EF4-FFF2-40B4-BE49-F238E27FC236}">
                <a16:creationId xmlns:a16="http://schemas.microsoft.com/office/drawing/2014/main" id="{A255956E-4778-0015-12B4-9F874945F9FA}"/>
              </a:ext>
            </a:extLst>
          </p:cNvPr>
          <p:cNvSpPr txBox="1">
            <a:spLocks/>
          </p:cNvSpPr>
          <p:nvPr/>
        </p:nvSpPr>
        <p:spPr>
          <a:xfrm>
            <a:off x="5536722" y="4675238"/>
            <a:ext cx="3607278" cy="468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rPr>
              <a:t>Note: Other Measures Added.</a:t>
            </a:r>
          </a:p>
        </p:txBody>
      </p:sp>
      <p:sp>
        <p:nvSpPr>
          <p:cNvPr id="16" name="Google Shape;173;p16">
            <a:extLst>
              <a:ext uri="{FF2B5EF4-FFF2-40B4-BE49-F238E27FC236}">
                <a16:creationId xmlns:a16="http://schemas.microsoft.com/office/drawing/2014/main" id="{046D9DFB-5B4C-3E70-63BF-7E48BEDA4A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pic>
        <p:nvPicPr>
          <p:cNvPr id="4" name="Picture 3">
            <a:extLst>
              <a:ext uri="{FF2B5EF4-FFF2-40B4-BE49-F238E27FC236}">
                <a16:creationId xmlns:a16="http://schemas.microsoft.com/office/drawing/2014/main" id="{484B6F28-6170-A778-128A-6A2C9267D43D}"/>
              </a:ext>
            </a:extLst>
          </p:cNvPr>
          <p:cNvPicPr>
            <a:picLocks noChangeAspect="1"/>
          </p:cNvPicPr>
          <p:nvPr/>
        </p:nvPicPr>
        <p:blipFill>
          <a:blip r:embed="rId4"/>
          <a:stretch>
            <a:fillRect/>
          </a:stretch>
        </p:blipFill>
        <p:spPr>
          <a:xfrm>
            <a:off x="2994392" y="1396769"/>
            <a:ext cx="5998464" cy="320039"/>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E4985DDD-23D6-D481-921A-93809B66A91B}"/>
              </a:ext>
            </a:extLst>
          </p:cNvPr>
          <p:cNvPicPr>
            <a:picLocks noChangeAspect="1"/>
          </p:cNvPicPr>
          <p:nvPr/>
        </p:nvPicPr>
        <p:blipFill>
          <a:blip r:embed="rId5"/>
          <a:stretch>
            <a:fillRect/>
          </a:stretch>
        </p:blipFill>
        <p:spPr>
          <a:xfrm>
            <a:off x="2995683" y="1849492"/>
            <a:ext cx="5997173" cy="320040"/>
          </a:xfrm>
          <a:prstGeom prst="rect">
            <a:avLst/>
          </a:prstGeom>
          <a:ln>
            <a:solidFill>
              <a:schemeClr val="accent1">
                <a:lumMod val="50000"/>
              </a:schemeClr>
            </a:solidFill>
          </a:ln>
        </p:spPr>
      </p:pic>
      <p:pic>
        <p:nvPicPr>
          <p:cNvPr id="5" name="Picture 4" descr="A close-up of a computer screen&#10;&#10;Description automatically generated">
            <a:extLst>
              <a:ext uri="{FF2B5EF4-FFF2-40B4-BE49-F238E27FC236}">
                <a16:creationId xmlns:a16="http://schemas.microsoft.com/office/drawing/2014/main" id="{5909809A-5AE9-E380-F73E-D9A8875795A6}"/>
              </a:ext>
            </a:extLst>
          </p:cNvPr>
          <p:cNvPicPr>
            <a:picLocks noChangeAspect="1"/>
          </p:cNvPicPr>
          <p:nvPr/>
        </p:nvPicPr>
        <p:blipFill>
          <a:blip r:embed="rId6"/>
          <a:stretch>
            <a:fillRect/>
          </a:stretch>
        </p:blipFill>
        <p:spPr>
          <a:xfrm>
            <a:off x="2994392" y="3492313"/>
            <a:ext cx="5998464" cy="1078487"/>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45A7FF99-8F27-954C-1C76-BA1C19997C5A}"/>
              </a:ext>
            </a:extLst>
          </p:cNvPr>
          <p:cNvSpPr txBox="1">
            <a:spLocks/>
          </p:cNvSpPr>
          <p:nvPr/>
        </p:nvSpPr>
        <p:spPr>
          <a:xfrm>
            <a:off x="790975" y="3330468"/>
            <a:ext cx="2298812" cy="181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Average Price by Region (The Same Method Was Used with Compound and Payment Option).</a:t>
            </a:r>
          </a:p>
        </p:txBody>
      </p:sp>
    </p:spTree>
    <p:extLst>
      <p:ext uri="{BB962C8B-B14F-4D97-AF65-F5344CB8AC3E}">
        <p14:creationId xmlns:p14="http://schemas.microsoft.com/office/powerpoint/2010/main" val="262316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368BD-59AD-9A49-DD72-EB6BBE30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88D69-6221-E57D-323E-9CF11833276F}"/>
              </a:ext>
            </a:extLst>
          </p:cNvPr>
          <p:cNvSpPr>
            <a:spLocks noGrp="1"/>
          </p:cNvSpPr>
          <p:nvPr>
            <p:ph type="ctrTitle"/>
          </p:nvPr>
        </p:nvSpPr>
        <p:spPr/>
        <p:txBody>
          <a:bodyPr/>
          <a:lstStyle/>
          <a:p>
            <a:r>
              <a:rPr lang="en" sz="1200" dirty="0"/>
              <a:t>Key Insights of Price by Type and Compound</a:t>
            </a:r>
            <a:endParaRPr lang="en-US" dirty="0"/>
          </a:p>
        </p:txBody>
      </p:sp>
      <p:pic>
        <p:nvPicPr>
          <p:cNvPr id="4" name="Picture 3">
            <a:extLst>
              <a:ext uri="{FF2B5EF4-FFF2-40B4-BE49-F238E27FC236}">
                <a16:creationId xmlns:a16="http://schemas.microsoft.com/office/drawing/2014/main" id="{D934BA95-807C-6419-50B5-0EE42CF6EBD2}"/>
              </a:ext>
            </a:extLst>
          </p:cNvPr>
          <p:cNvPicPr>
            <a:picLocks noChangeAspect="1"/>
          </p:cNvPicPr>
          <p:nvPr/>
        </p:nvPicPr>
        <p:blipFill>
          <a:blip r:embed="rId2"/>
          <a:stretch>
            <a:fillRect/>
          </a:stretch>
        </p:blipFill>
        <p:spPr>
          <a:xfrm>
            <a:off x="790975" y="1242824"/>
            <a:ext cx="3507967" cy="1978124"/>
          </a:xfrm>
          <a:prstGeom prst="rect">
            <a:avLst/>
          </a:prstGeom>
          <a:ln>
            <a:solidFill>
              <a:schemeClr val="tx2">
                <a:lumMod val="50000"/>
              </a:schemeClr>
            </a:solidFill>
          </a:ln>
        </p:spPr>
      </p:pic>
      <p:sp>
        <p:nvSpPr>
          <p:cNvPr id="5" name="Google Shape;1840;p40">
            <a:extLst>
              <a:ext uri="{FF2B5EF4-FFF2-40B4-BE49-F238E27FC236}">
                <a16:creationId xmlns:a16="http://schemas.microsoft.com/office/drawing/2014/main" id="{A786B69F-6760-0144-A75A-0ECC2CD4C5BB}"/>
              </a:ext>
            </a:extLst>
          </p:cNvPr>
          <p:cNvSpPr txBox="1">
            <a:spLocks/>
          </p:cNvSpPr>
          <p:nvPr/>
        </p:nvSpPr>
        <p:spPr>
          <a:xfrm>
            <a:off x="907596" y="3386663"/>
            <a:ext cx="3312713" cy="1302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At 11,888,244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Stand Alone Villa had the highest Average of Price and was 796.83% higher than Studio, which had the lowest Average of Price at 1,325,581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Across all 8 Type, Average of Price ranged from 1,325,581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to 11,888,244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p:txBody>
      </p:sp>
      <p:pic>
        <p:nvPicPr>
          <p:cNvPr id="7" name="Picture 6">
            <a:extLst>
              <a:ext uri="{FF2B5EF4-FFF2-40B4-BE49-F238E27FC236}">
                <a16:creationId xmlns:a16="http://schemas.microsoft.com/office/drawing/2014/main" id="{381110ED-C459-16FB-856F-BC745AF96746}"/>
              </a:ext>
            </a:extLst>
          </p:cNvPr>
          <p:cNvPicPr>
            <a:picLocks noChangeAspect="1"/>
          </p:cNvPicPr>
          <p:nvPr/>
        </p:nvPicPr>
        <p:blipFill>
          <a:blip r:embed="rId3"/>
          <a:stretch>
            <a:fillRect/>
          </a:stretch>
        </p:blipFill>
        <p:spPr>
          <a:xfrm>
            <a:off x="5089197" y="1242824"/>
            <a:ext cx="3511296" cy="1994870"/>
          </a:xfrm>
          <a:prstGeom prst="rect">
            <a:avLst/>
          </a:prstGeom>
          <a:ln>
            <a:solidFill>
              <a:schemeClr val="tx2">
                <a:lumMod val="50000"/>
              </a:schemeClr>
            </a:solidFill>
          </a:ln>
        </p:spPr>
      </p:pic>
      <p:sp>
        <p:nvSpPr>
          <p:cNvPr id="8" name="Google Shape;1840;p40">
            <a:extLst>
              <a:ext uri="{FF2B5EF4-FFF2-40B4-BE49-F238E27FC236}">
                <a16:creationId xmlns:a16="http://schemas.microsoft.com/office/drawing/2014/main" id="{E426F890-715D-BD15-39F4-33D25FD01E0B}"/>
              </a:ext>
            </a:extLst>
          </p:cNvPr>
          <p:cNvSpPr txBox="1">
            <a:spLocks/>
          </p:cNvSpPr>
          <p:nvPr/>
        </p:nvSpPr>
        <p:spPr>
          <a:xfrm>
            <a:off x="4923693" y="3386663"/>
            <a:ext cx="3676800" cy="1587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900" dirty="0">
                <a:solidFill>
                  <a:srgbClr val="434343"/>
                </a:solidFill>
                <a:latin typeface="Montserrat Black" panose="00000A00000000000000" pitchFamily="2" charset="0"/>
              </a:rPr>
              <a:t>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and was 92,007.14% higher than Fanar De Luna, which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followed by </a:t>
            </a:r>
            <a:r>
              <a:rPr lang="en-US" sz="900" dirty="0" err="1">
                <a:solidFill>
                  <a:srgbClr val="434343"/>
                </a:solidFill>
                <a:latin typeface="Montserrat Black" panose="00000A00000000000000" pitchFamily="2" charset="0"/>
              </a:rPr>
              <a:t>Katameya</a:t>
            </a:r>
            <a:r>
              <a:rPr lang="en-US" sz="900" dirty="0">
                <a:solidFill>
                  <a:srgbClr val="434343"/>
                </a:solidFill>
                <a:latin typeface="Montserrat Black" panose="00000A00000000000000" pitchFamily="2" charset="0"/>
              </a:rPr>
              <a:t> Heights and Mirage City. Fanar De Luna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a:solidFill>
                  <a:srgbClr val="434343"/>
                </a:solidFill>
                <a:latin typeface="Montserrat Black" panose="00000A00000000000000" pitchFamily="2" charset="0"/>
              </a:rPr>
              <a:t>Across all 560 Compound, Average of Price ranged from 70,000 </a:t>
            </a:r>
            <a:r>
              <a:rPr lang="ar-EG" sz="900" dirty="0">
                <a:solidFill>
                  <a:srgbClr val="434343"/>
                </a:solidFill>
                <a:latin typeface="Montserrat Black" panose="00000A00000000000000" pitchFamily="2" charset="0"/>
              </a:rPr>
              <a:t>ج</a:t>
            </a:r>
            <a:r>
              <a:rPr lang="en-US" sz="900" dirty="0">
                <a:solidFill>
                  <a:srgbClr val="434343"/>
                </a:solidFill>
                <a:latin typeface="Montserrat Black" panose="00000A00000000000000" pitchFamily="2" charset="0"/>
              </a:rPr>
              <a:t>         to 64,475,000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endParaRPr lang="en-US" sz="1050" dirty="0"/>
          </a:p>
        </p:txBody>
      </p:sp>
      <p:grpSp>
        <p:nvGrpSpPr>
          <p:cNvPr id="16" name="Google Shape;1915;p41">
            <a:extLst>
              <a:ext uri="{FF2B5EF4-FFF2-40B4-BE49-F238E27FC236}">
                <a16:creationId xmlns:a16="http://schemas.microsoft.com/office/drawing/2014/main" id="{3264FB1D-42CD-8577-10D7-C128F6ECCB28}"/>
              </a:ext>
            </a:extLst>
          </p:cNvPr>
          <p:cNvGrpSpPr/>
          <p:nvPr/>
        </p:nvGrpSpPr>
        <p:grpSpPr>
          <a:xfrm>
            <a:off x="8235499" y="246256"/>
            <a:ext cx="729987" cy="372426"/>
            <a:chOff x="4984402" y="2655325"/>
            <a:chExt cx="1361282" cy="694501"/>
          </a:xfrm>
        </p:grpSpPr>
        <p:grpSp>
          <p:nvGrpSpPr>
            <p:cNvPr id="17" name="Google Shape;1916;p41">
              <a:extLst>
                <a:ext uri="{FF2B5EF4-FFF2-40B4-BE49-F238E27FC236}">
                  <a16:creationId xmlns:a16="http://schemas.microsoft.com/office/drawing/2014/main" id="{DC1FABA2-2B8E-CC26-F3AD-EEBEBB5F3B70}"/>
                </a:ext>
              </a:extLst>
            </p:cNvPr>
            <p:cNvGrpSpPr/>
            <p:nvPr/>
          </p:nvGrpSpPr>
          <p:grpSpPr>
            <a:xfrm>
              <a:off x="5071009" y="2720922"/>
              <a:ext cx="1055066" cy="540857"/>
              <a:chOff x="6922107" y="2182622"/>
              <a:chExt cx="1662306" cy="1441517"/>
            </a:xfrm>
          </p:grpSpPr>
          <p:sp>
            <p:nvSpPr>
              <p:cNvPr id="19" name="Google Shape;1917;p41">
                <a:extLst>
                  <a:ext uri="{FF2B5EF4-FFF2-40B4-BE49-F238E27FC236}">
                    <a16:creationId xmlns:a16="http://schemas.microsoft.com/office/drawing/2014/main" id="{82EC3A9C-6DB1-BBC2-D8DC-57EC75FBEAAF}"/>
                  </a:ext>
                </a:extLst>
              </p:cNvPr>
              <p:cNvSpPr/>
              <p:nvPr/>
            </p:nvSpPr>
            <p:spPr>
              <a:xfrm>
                <a:off x="6924246" y="2182622"/>
                <a:ext cx="482671" cy="238169"/>
              </a:xfrm>
              <a:custGeom>
                <a:avLst/>
                <a:gdLst/>
                <a:ahLst/>
                <a:cxnLst/>
                <a:rect l="l" t="t" r="r" b="b"/>
                <a:pathLst>
                  <a:path w="5640" h="2783" extrusionOk="0">
                    <a:moveTo>
                      <a:pt x="0" y="1"/>
                    </a:moveTo>
                    <a:lnTo>
                      <a:pt x="0" y="2758"/>
                    </a:lnTo>
                    <a:lnTo>
                      <a:pt x="5639" y="2783"/>
                    </a:lnTo>
                    <a:lnTo>
                      <a:pt x="5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8;p41">
                <a:extLst>
                  <a:ext uri="{FF2B5EF4-FFF2-40B4-BE49-F238E27FC236}">
                    <a16:creationId xmlns:a16="http://schemas.microsoft.com/office/drawing/2014/main" id="{D0B2B662-38E2-11B2-0197-7F816E1A6B3B}"/>
                  </a:ext>
                </a:extLst>
              </p:cNvPr>
              <p:cNvSpPr/>
              <p:nvPr/>
            </p:nvSpPr>
            <p:spPr>
              <a:xfrm>
                <a:off x="6922107" y="2472226"/>
                <a:ext cx="1340611" cy="240309"/>
              </a:xfrm>
              <a:custGeom>
                <a:avLst/>
                <a:gdLst/>
                <a:ahLst/>
                <a:cxnLst/>
                <a:rect l="l" t="t" r="r" b="b"/>
                <a:pathLst>
                  <a:path w="15665" h="2808" extrusionOk="0">
                    <a:moveTo>
                      <a:pt x="25" y="0"/>
                    </a:moveTo>
                    <a:lnTo>
                      <a:pt x="0" y="2757"/>
                    </a:lnTo>
                    <a:lnTo>
                      <a:pt x="15664" y="2807"/>
                    </a:lnTo>
                    <a:lnTo>
                      <a:pt x="15664" y="25"/>
                    </a:lnTo>
                    <a:lnTo>
                      <a:pt x="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9;p41">
                <a:extLst>
                  <a:ext uri="{FF2B5EF4-FFF2-40B4-BE49-F238E27FC236}">
                    <a16:creationId xmlns:a16="http://schemas.microsoft.com/office/drawing/2014/main" id="{6A63A1FE-495F-667A-8CA7-7F34D6598154}"/>
                  </a:ext>
                </a:extLst>
              </p:cNvPr>
              <p:cNvSpPr/>
              <p:nvPr/>
            </p:nvSpPr>
            <p:spPr>
              <a:xfrm>
                <a:off x="6922107" y="2774668"/>
                <a:ext cx="763630" cy="238169"/>
              </a:xfrm>
              <a:custGeom>
                <a:avLst/>
                <a:gdLst/>
                <a:ahLst/>
                <a:cxnLst/>
                <a:rect l="l" t="t" r="r" b="b"/>
                <a:pathLst>
                  <a:path w="8923" h="2783" extrusionOk="0">
                    <a:moveTo>
                      <a:pt x="0" y="0"/>
                    </a:moveTo>
                    <a:lnTo>
                      <a:pt x="0" y="2757"/>
                    </a:lnTo>
                    <a:lnTo>
                      <a:pt x="8922" y="2782"/>
                    </a:lnTo>
                    <a:lnTo>
                      <a:pt x="8922" y="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0;p41">
                <a:extLst>
                  <a:ext uri="{FF2B5EF4-FFF2-40B4-BE49-F238E27FC236}">
                    <a16:creationId xmlns:a16="http://schemas.microsoft.com/office/drawing/2014/main" id="{C8746546-857A-21E1-6D26-0A4C4186107B}"/>
                  </a:ext>
                </a:extLst>
              </p:cNvPr>
              <p:cNvSpPr/>
              <p:nvPr/>
            </p:nvSpPr>
            <p:spPr>
              <a:xfrm>
                <a:off x="6922107" y="3070606"/>
                <a:ext cx="918017" cy="240309"/>
              </a:xfrm>
              <a:custGeom>
                <a:avLst/>
                <a:gdLst/>
                <a:ahLst/>
                <a:cxnLst/>
                <a:rect l="l" t="t" r="r" b="b"/>
                <a:pathLst>
                  <a:path w="10727" h="2808" extrusionOk="0">
                    <a:moveTo>
                      <a:pt x="0" y="1"/>
                    </a:moveTo>
                    <a:lnTo>
                      <a:pt x="0" y="2783"/>
                    </a:lnTo>
                    <a:lnTo>
                      <a:pt x="10727" y="2808"/>
                    </a:lnTo>
                    <a:lnTo>
                      <a:pt x="10727" y="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1;p41">
                <a:extLst>
                  <a:ext uri="{FF2B5EF4-FFF2-40B4-BE49-F238E27FC236}">
                    <a16:creationId xmlns:a16="http://schemas.microsoft.com/office/drawing/2014/main" id="{DD5E0801-14DD-FBCA-CB13-9DC027921AB9}"/>
                  </a:ext>
                </a:extLst>
              </p:cNvPr>
              <p:cNvSpPr/>
              <p:nvPr/>
            </p:nvSpPr>
            <p:spPr>
              <a:xfrm>
                <a:off x="6922107" y="3383745"/>
                <a:ext cx="1662306" cy="240394"/>
              </a:xfrm>
              <a:custGeom>
                <a:avLst/>
                <a:gdLst/>
                <a:ahLst/>
                <a:cxnLst/>
                <a:rect l="l" t="t" r="r" b="b"/>
                <a:pathLst>
                  <a:path w="19424" h="2809" extrusionOk="0">
                    <a:moveTo>
                      <a:pt x="0" y="1"/>
                    </a:moveTo>
                    <a:lnTo>
                      <a:pt x="0" y="2783"/>
                    </a:lnTo>
                    <a:lnTo>
                      <a:pt x="19424" y="2808"/>
                    </a:lnTo>
                    <a:lnTo>
                      <a:pt x="19424" y="5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922;p41">
              <a:extLst>
                <a:ext uri="{FF2B5EF4-FFF2-40B4-BE49-F238E27FC236}">
                  <a16:creationId xmlns:a16="http://schemas.microsoft.com/office/drawing/2014/main" id="{6CEF0BBE-6183-61BE-BCC4-864C21FE2CE9}"/>
                </a:ext>
              </a:extLst>
            </p:cNvPr>
            <p:cNvSpPr/>
            <p:nvPr/>
          </p:nvSpPr>
          <p:spPr>
            <a:xfrm>
              <a:off x="4984402" y="2655325"/>
              <a:ext cx="1361282"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73;p16">
            <a:extLst>
              <a:ext uri="{FF2B5EF4-FFF2-40B4-BE49-F238E27FC236}">
                <a16:creationId xmlns:a16="http://schemas.microsoft.com/office/drawing/2014/main" id="{63510927-786A-011E-C218-E86060F3E05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0419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1072-06B9-AA8F-A925-EADCE248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F9FBC-19A3-63CF-8492-46773D66145B}"/>
              </a:ext>
            </a:extLst>
          </p:cNvPr>
          <p:cNvSpPr>
            <a:spLocks noGrp="1"/>
          </p:cNvSpPr>
          <p:nvPr>
            <p:ph type="ctrTitle"/>
          </p:nvPr>
        </p:nvSpPr>
        <p:spPr/>
        <p:txBody>
          <a:bodyPr/>
          <a:lstStyle/>
          <a:p>
            <a:r>
              <a:rPr lang="en" sz="1200" dirty="0"/>
              <a:t>Key Insights of Average Price by Delivery Term </a:t>
            </a:r>
            <a:endParaRPr lang="en-US" dirty="0"/>
          </a:p>
        </p:txBody>
      </p:sp>
      <p:sp>
        <p:nvSpPr>
          <p:cNvPr id="3" name="Google Shape;1840;p40">
            <a:extLst>
              <a:ext uri="{FF2B5EF4-FFF2-40B4-BE49-F238E27FC236}">
                <a16:creationId xmlns:a16="http://schemas.microsoft.com/office/drawing/2014/main" id="{470C2F9D-A623-5313-3003-30E217EF3977}"/>
              </a:ext>
            </a:extLst>
          </p:cNvPr>
          <p:cNvSpPr txBox="1">
            <a:spLocks/>
          </p:cNvSpPr>
          <p:nvPr/>
        </p:nvSpPr>
        <p:spPr>
          <a:xfrm>
            <a:off x="4572000" y="1618917"/>
            <a:ext cx="3913198" cy="2109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the Number Of Units </a:t>
            </a:r>
            <a:r>
              <a:rPr lang="en-US" sz="1200" b="1" dirty="0">
                <a:solidFill>
                  <a:srgbClr val="434343"/>
                </a:solidFill>
                <a:latin typeface="Montserrat Black" panose="00000A00000000000000" pitchFamily="2" charset="0"/>
              </a:rPr>
              <a:t>by Delivery Term</a:t>
            </a:r>
            <a:r>
              <a:rPr lang="en-US" sz="1200" dirty="0">
                <a:solidFill>
                  <a:srgbClr val="434343"/>
                </a:solidFill>
                <a:latin typeface="Montserrat Black" panose="00000A00000000000000" pitchFamily="2" charset="0"/>
              </a:rPr>
              <a:t> for four categories of property finishing:</a:t>
            </a:r>
          </a:p>
          <a:p>
            <a:pPr marL="596900" lvl="1" indent="0" algn="l"/>
            <a:r>
              <a:rPr lang="en-US" sz="1200" b="1" dirty="0">
                <a:solidFill>
                  <a:srgbClr val="434343"/>
                </a:solidFill>
                <a:latin typeface="Montserrat Black" panose="00000A00000000000000" pitchFamily="2" charset="0"/>
              </a:rPr>
              <a:t>Finished</a:t>
            </a:r>
            <a:r>
              <a:rPr lang="en-US" sz="1200" dirty="0">
                <a:solidFill>
                  <a:srgbClr val="434343"/>
                </a:solidFill>
                <a:latin typeface="Montserrat Black" panose="00000A00000000000000" pitchFamily="2" charset="0"/>
              </a:rPr>
              <a:t>: </a:t>
            </a:r>
            <a:r>
              <a:rPr lang="ar-EG" sz="1200" b="1" dirty="0">
                <a:solidFill>
                  <a:srgbClr val="434343"/>
                </a:solidFill>
                <a:latin typeface="Montserrat Black" panose="00000A00000000000000" pitchFamily="2" charset="0"/>
              </a:rPr>
              <a:t>37</a:t>
            </a:r>
            <a:r>
              <a:rPr lang="en-US" sz="1200" dirty="0">
                <a:solidFill>
                  <a:srgbClr val="434343"/>
                </a:solidFill>
                <a:latin typeface="Montserrat Black" panose="00000A00000000000000" pitchFamily="2" charset="0"/>
              </a:rPr>
              <a:t>%</a:t>
            </a: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Not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a:t>
            </a:r>
            <a:r>
              <a:rPr lang="ar-EG" sz="1200" b="1" dirty="0">
                <a:solidFill>
                  <a:srgbClr val="434343"/>
                </a:solidFill>
                <a:latin typeface="Montserrat Black" panose="00000A00000000000000" pitchFamily="2" charset="0"/>
                <a:ea typeface="Arial" panose="020B0604020202020204" pitchFamily="34" charset="0"/>
                <a:cs typeface="Arial" panose="020B0604020202020204" pitchFamily="34" charset="0"/>
              </a:rPr>
              <a:t>27</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Semi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a:t>
            </a:r>
            <a:r>
              <a:rPr lang="ar-EG" sz="1200" b="1" dirty="0">
                <a:solidFill>
                  <a:srgbClr val="434343"/>
                </a:solidFill>
                <a:latin typeface="Montserrat Black" panose="00000A00000000000000" pitchFamily="2" charset="0"/>
                <a:ea typeface="Arial" panose="020B0604020202020204" pitchFamily="34" charset="0"/>
                <a:cs typeface="Arial" panose="020B0604020202020204" pitchFamily="34" charset="0"/>
              </a:rPr>
              <a:t>28</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Core &amp; Shell</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a:t>
            </a:r>
            <a:r>
              <a:rPr lang="ar-EG"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8</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a:t>
            </a:r>
            <a:endParaRPr lang="en-US" sz="1600" dirty="0">
              <a:effectLst/>
            </a:endParaRPr>
          </a:p>
          <a:p>
            <a:pPr algn="l">
              <a:buFont typeface="Arial" panose="020B0604020202020204" pitchFamily="34" charset="0"/>
              <a:buChar char="•"/>
            </a:pPr>
            <a:r>
              <a:rPr lang="en-US" sz="1200" dirty="0">
                <a:solidFill>
                  <a:srgbClr val="434343"/>
                </a:solidFill>
                <a:latin typeface="Montserrat Black" panose="00000A00000000000000" pitchFamily="2" charset="0"/>
              </a:rPr>
              <a:t>The largest portion is "Finished" at </a:t>
            </a:r>
            <a:r>
              <a:rPr lang="ar-EG" sz="1200" b="1" dirty="0">
                <a:solidFill>
                  <a:srgbClr val="434343"/>
                </a:solidFill>
                <a:latin typeface="Montserrat Black" panose="00000A00000000000000" pitchFamily="2" charset="0"/>
              </a:rPr>
              <a:t>37</a:t>
            </a:r>
            <a:r>
              <a:rPr lang="en-US" sz="1200" dirty="0">
                <a:solidFill>
                  <a:srgbClr val="434343"/>
                </a:solidFill>
                <a:latin typeface="Montserrat Black" panose="00000A00000000000000" pitchFamily="2" charset="0"/>
              </a:rPr>
              <a:t>%, while "Core &amp; Shell" has the smallest shares at </a:t>
            </a:r>
            <a:r>
              <a:rPr lang="ar-EG" sz="1200" b="1" dirty="0">
                <a:solidFill>
                  <a:srgbClr val="434343"/>
                </a:solidFill>
                <a:latin typeface="Montserrat Black" panose="00000A00000000000000" pitchFamily="2" charset="0"/>
              </a:rPr>
              <a:t>8</a:t>
            </a:r>
            <a:r>
              <a:rPr lang="en-US" sz="1200" dirty="0">
                <a:solidFill>
                  <a:srgbClr val="434343"/>
                </a:solidFill>
                <a:latin typeface="Montserrat Black" panose="00000A00000000000000" pitchFamily="2" charset="0"/>
              </a:rPr>
              <a:t>% each.</a:t>
            </a:r>
          </a:p>
          <a:p>
            <a:pPr marL="285750" indent="-285750" algn="l">
              <a:buFont typeface="Arial" panose="020B0604020202020204" pitchFamily="34" charset="0"/>
              <a:buChar char="•"/>
            </a:pPr>
            <a:endParaRPr lang="en-US" sz="1050" dirty="0"/>
          </a:p>
        </p:txBody>
      </p:sp>
      <p:grpSp>
        <p:nvGrpSpPr>
          <p:cNvPr id="6" name="Google Shape;2631;p64">
            <a:extLst>
              <a:ext uri="{FF2B5EF4-FFF2-40B4-BE49-F238E27FC236}">
                <a16:creationId xmlns:a16="http://schemas.microsoft.com/office/drawing/2014/main" id="{42EE7F81-F287-9CC0-D1DB-CA985F6120C3}"/>
              </a:ext>
            </a:extLst>
          </p:cNvPr>
          <p:cNvGrpSpPr/>
          <p:nvPr/>
        </p:nvGrpSpPr>
        <p:grpSpPr>
          <a:xfrm>
            <a:off x="8373759" y="67106"/>
            <a:ext cx="610221" cy="573724"/>
            <a:chOff x="5443781" y="1451888"/>
            <a:chExt cx="1272379" cy="1196278"/>
          </a:xfrm>
        </p:grpSpPr>
        <p:sp>
          <p:nvSpPr>
            <p:cNvPr id="9" name="Google Shape;2632;p64">
              <a:extLst>
                <a:ext uri="{FF2B5EF4-FFF2-40B4-BE49-F238E27FC236}">
                  <a16:creationId xmlns:a16="http://schemas.microsoft.com/office/drawing/2014/main" id="{4799DC8D-F0C4-40F4-C721-92F722ADDDED}"/>
                </a:ext>
              </a:extLst>
            </p:cNvPr>
            <p:cNvSpPr/>
            <p:nvPr/>
          </p:nvSpPr>
          <p:spPr>
            <a:xfrm>
              <a:off x="5519882" y="1451888"/>
              <a:ext cx="1196278" cy="1196278"/>
            </a:xfrm>
            <a:custGeom>
              <a:avLst/>
              <a:gdLst/>
              <a:ahLst/>
              <a:cxnLst/>
              <a:rect l="l" t="t" r="r" b="b"/>
              <a:pathLst>
                <a:path w="25214" h="25214" extrusionOk="0">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33;p64">
              <a:extLst>
                <a:ext uri="{FF2B5EF4-FFF2-40B4-BE49-F238E27FC236}">
                  <a16:creationId xmlns:a16="http://schemas.microsoft.com/office/drawing/2014/main" id="{17F4AD25-7EC7-DB0E-5F3E-D18B09F05413}"/>
                </a:ext>
              </a:extLst>
            </p:cNvPr>
            <p:cNvSpPr/>
            <p:nvPr/>
          </p:nvSpPr>
          <p:spPr>
            <a:xfrm>
              <a:off x="5840936" y="1451888"/>
              <a:ext cx="563647" cy="279498"/>
            </a:xfrm>
            <a:custGeom>
              <a:avLst/>
              <a:gdLst/>
              <a:ahLst/>
              <a:cxnLst/>
              <a:rect l="l" t="t" r="r" b="b"/>
              <a:pathLst>
                <a:path w="11880" h="5891" extrusionOk="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34;p64">
              <a:extLst>
                <a:ext uri="{FF2B5EF4-FFF2-40B4-BE49-F238E27FC236}">
                  <a16:creationId xmlns:a16="http://schemas.microsoft.com/office/drawing/2014/main" id="{2278001B-8ECF-9580-F269-099B453F0A90}"/>
                </a:ext>
              </a:extLst>
            </p:cNvPr>
            <p:cNvSpPr/>
            <p:nvPr/>
          </p:nvSpPr>
          <p:spPr>
            <a:xfrm>
              <a:off x="6390292" y="2078529"/>
              <a:ext cx="323480" cy="366323"/>
            </a:xfrm>
            <a:custGeom>
              <a:avLst/>
              <a:gdLst/>
              <a:ahLst/>
              <a:cxnLst/>
              <a:rect l="l" t="t" r="r" b="b"/>
              <a:pathLst>
                <a:path w="6818" h="7721" extrusionOk="0">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35;p64">
              <a:extLst>
                <a:ext uri="{FF2B5EF4-FFF2-40B4-BE49-F238E27FC236}">
                  <a16:creationId xmlns:a16="http://schemas.microsoft.com/office/drawing/2014/main" id="{2E9514A3-BCFD-A2C5-0ABA-3FD56C785E64}"/>
                </a:ext>
              </a:extLst>
            </p:cNvPr>
            <p:cNvSpPr/>
            <p:nvPr/>
          </p:nvSpPr>
          <p:spPr>
            <a:xfrm>
              <a:off x="5798094" y="2287805"/>
              <a:ext cx="770602" cy="360345"/>
            </a:xfrm>
            <a:custGeom>
              <a:avLst/>
              <a:gdLst/>
              <a:ahLst/>
              <a:cxnLst/>
              <a:rect l="l" t="t" r="r" b="b"/>
              <a:pathLst>
                <a:path w="16242" h="7595" extrusionOk="0">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36;p64">
              <a:extLst>
                <a:ext uri="{FF2B5EF4-FFF2-40B4-BE49-F238E27FC236}">
                  <a16:creationId xmlns:a16="http://schemas.microsoft.com/office/drawing/2014/main" id="{3B59B4EE-01EE-CD3B-145C-534BC41893A8}"/>
                </a:ext>
              </a:extLst>
            </p:cNvPr>
            <p:cNvSpPr/>
            <p:nvPr/>
          </p:nvSpPr>
          <p:spPr>
            <a:xfrm>
              <a:off x="5519882" y="1788408"/>
              <a:ext cx="404326" cy="768182"/>
            </a:xfrm>
            <a:custGeom>
              <a:avLst/>
              <a:gdLst/>
              <a:ahLst/>
              <a:cxnLst/>
              <a:rect l="l" t="t" r="r" b="b"/>
              <a:pathLst>
                <a:path w="8522" h="16191" extrusionOk="0">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7;p64">
              <a:extLst>
                <a:ext uri="{FF2B5EF4-FFF2-40B4-BE49-F238E27FC236}">
                  <a16:creationId xmlns:a16="http://schemas.microsoft.com/office/drawing/2014/main" id="{016F1652-CFDA-2D53-E4CF-0151E7D974CB}"/>
                </a:ext>
              </a:extLst>
            </p:cNvPr>
            <p:cNvSpPr/>
            <p:nvPr/>
          </p:nvSpPr>
          <p:spPr>
            <a:xfrm>
              <a:off x="5444967" y="1939423"/>
              <a:ext cx="23817" cy="66613"/>
            </a:xfrm>
            <a:custGeom>
              <a:avLst/>
              <a:gdLst/>
              <a:ahLst/>
              <a:cxnLst/>
              <a:rect l="l" t="t" r="r" b="b"/>
              <a:pathLst>
                <a:path w="502" h="1404" extrusionOk="0">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8;p64">
              <a:extLst>
                <a:ext uri="{FF2B5EF4-FFF2-40B4-BE49-F238E27FC236}">
                  <a16:creationId xmlns:a16="http://schemas.microsoft.com/office/drawing/2014/main" id="{E8994121-21CC-9664-4F99-F4CD8BC34E3C}"/>
                </a:ext>
              </a:extLst>
            </p:cNvPr>
            <p:cNvSpPr/>
            <p:nvPr/>
          </p:nvSpPr>
          <p:spPr>
            <a:xfrm>
              <a:off x="5443781" y="2036920"/>
              <a:ext cx="19073" cy="64241"/>
            </a:xfrm>
            <a:custGeom>
              <a:avLst/>
              <a:gdLst/>
              <a:ahLst/>
              <a:cxnLst/>
              <a:rect l="l" t="t" r="r" b="b"/>
              <a:pathLst>
                <a:path w="402" h="1354" extrusionOk="0">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9;p64">
              <a:extLst>
                <a:ext uri="{FF2B5EF4-FFF2-40B4-BE49-F238E27FC236}">
                  <a16:creationId xmlns:a16="http://schemas.microsoft.com/office/drawing/2014/main" id="{74FD5DCA-648D-16AB-35EB-1FACAE01D41A}"/>
                </a:ext>
              </a:extLst>
            </p:cNvPr>
            <p:cNvSpPr/>
            <p:nvPr/>
          </p:nvSpPr>
          <p:spPr>
            <a:xfrm>
              <a:off x="5448526" y="2130860"/>
              <a:ext cx="27376" cy="65427"/>
            </a:xfrm>
            <a:custGeom>
              <a:avLst/>
              <a:gdLst/>
              <a:ahLst/>
              <a:cxnLst/>
              <a:rect l="l" t="t" r="r" b="b"/>
              <a:pathLst>
                <a:path w="577" h="1379" extrusionOk="0">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0;p64">
              <a:extLst>
                <a:ext uri="{FF2B5EF4-FFF2-40B4-BE49-F238E27FC236}">
                  <a16:creationId xmlns:a16="http://schemas.microsoft.com/office/drawing/2014/main" id="{D7D693B4-0780-4E1E-F8AC-7FC36751F137}"/>
                </a:ext>
              </a:extLst>
            </p:cNvPr>
            <p:cNvSpPr/>
            <p:nvPr/>
          </p:nvSpPr>
          <p:spPr>
            <a:xfrm>
              <a:off x="5466365" y="2223613"/>
              <a:ext cx="34540" cy="66613"/>
            </a:xfrm>
            <a:custGeom>
              <a:avLst/>
              <a:gdLst/>
              <a:ahLst/>
              <a:cxnLst/>
              <a:rect l="l" t="t" r="r" b="b"/>
              <a:pathLst>
                <a:path w="728" h="1404" extrusionOk="0">
                  <a:moveTo>
                    <a:pt x="351" y="0"/>
                  </a:moveTo>
                  <a:lnTo>
                    <a:pt x="0" y="76"/>
                  </a:lnTo>
                  <a:lnTo>
                    <a:pt x="376" y="1404"/>
                  </a:lnTo>
                  <a:lnTo>
                    <a:pt x="727" y="1279"/>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41;p64">
              <a:extLst>
                <a:ext uri="{FF2B5EF4-FFF2-40B4-BE49-F238E27FC236}">
                  <a16:creationId xmlns:a16="http://schemas.microsoft.com/office/drawing/2014/main" id="{D2BBFD8A-1921-A7E7-C416-35F667337DF3}"/>
                </a:ext>
              </a:extLst>
            </p:cNvPr>
            <p:cNvSpPr/>
            <p:nvPr/>
          </p:nvSpPr>
          <p:spPr>
            <a:xfrm>
              <a:off x="5496112" y="2312808"/>
              <a:ext cx="41657" cy="65427"/>
            </a:xfrm>
            <a:custGeom>
              <a:avLst/>
              <a:gdLst/>
              <a:ahLst/>
              <a:cxnLst/>
              <a:rect l="l" t="t" r="r" b="b"/>
              <a:pathLst>
                <a:path w="878" h="1379" extrusionOk="0">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42;p64">
              <a:extLst>
                <a:ext uri="{FF2B5EF4-FFF2-40B4-BE49-F238E27FC236}">
                  <a16:creationId xmlns:a16="http://schemas.microsoft.com/office/drawing/2014/main" id="{98B1597C-0EEF-3FA3-711C-922254799E9E}"/>
                </a:ext>
              </a:extLst>
            </p:cNvPr>
            <p:cNvSpPr/>
            <p:nvPr/>
          </p:nvSpPr>
          <p:spPr>
            <a:xfrm>
              <a:off x="5536535" y="2398397"/>
              <a:ext cx="48773" cy="63054"/>
            </a:xfrm>
            <a:custGeom>
              <a:avLst/>
              <a:gdLst/>
              <a:ahLst/>
              <a:cxnLst/>
              <a:rect l="l" t="t" r="r" b="b"/>
              <a:pathLst>
                <a:path w="1028" h="1329" extrusionOk="0">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43;p64">
              <a:extLst>
                <a:ext uri="{FF2B5EF4-FFF2-40B4-BE49-F238E27FC236}">
                  <a16:creationId xmlns:a16="http://schemas.microsoft.com/office/drawing/2014/main" id="{D970001F-4A26-95F7-4113-978311D244A6}"/>
                </a:ext>
              </a:extLst>
            </p:cNvPr>
            <p:cNvSpPr/>
            <p:nvPr/>
          </p:nvSpPr>
          <p:spPr>
            <a:xfrm>
              <a:off x="5590004" y="2476869"/>
              <a:ext cx="53565" cy="60682"/>
            </a:xfrm>
            <a:custGeom>
              <a:avLst/>
              <a:gdLst/>
              <a:ahLst/>
              <a:cxnLst/>
              <a:rect l="l" t="t" r="r" b="b"/>
              <a:pathLst>
                <a:path w="1129" h="1279" extrusionOk="0">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73;p16">
            <a:extLst>
              <a:ext uri="{FF2B5EF4-FFF2-40B4-BE49-F238E27FC236}">
                <a16:creationId xmlns:a16="http://schemas.microsoft.com/office/drawing/2014/main" id="{7BDEA7E6-3D35-ADAA-D143-E4E4E27D9C65}"/>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pie chart&#10;&#10;Description automatically generated">
            <a:extLst>
              <a:ext uri="{FF2B5EF4-FFF2-40B4-BE49-F238E27FC236}">
                <a16:creationId xmlns:a16="http://schemas.microsoft.com/office/drawing/2014/main" id="{F532406A-95BC-D931-77E4-F5FAC9A650C7}"/>
              </a:ext>
            </a:extLst>
          </p:cNvPr>
          <p:cNvPicPr>
            <a:picLocks noChangeAspect="1"/>
          </p:cNvPicPr>
          <p:nvPr/>
        </p:nvPicPr>
        <p:blipFill>
          <a:blip r:embed="rId3"/>
          <a:stretch>
            <a:fillRect/>
          </a:stretch>
        </p:blipFill>
        <p:spPr>
          <a:xfrm>
            <a:off x="658802" y="1618917"/>
            <a:ext cx="3640353" cy="2550455"/>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4413F9AD-EDCC-7EBA-417C-F84DB0D74497}"/>
              </a:ext>
            </a:extLst>
          </p:cNvPr>
          <p:cNvPicPr>
            <a:picLocks noChangeAspect="1"/>
          </p:cNvPicPr>
          <p:nvPr/>
        </p:nvPicPr>
        <p:blipFill>
          <a:blip r:embed="rId4"/>
          <a:stretch>
            <a:fillRect/>
          </a:stretch>
        </p:blipFill>
        <p:spPr>
          <a:xfrm>
            <a:off x="658802" y="1618917"/>
            <a:ext cx="3959915" cy="2550455"/>
          </a:xfrm>
          <a:prstGeom prst="rect">
            <a:avLst/>
          </a:prstGeom>
        </p:spPr>
      </p:pic>
    </p:spTree>
    <p:extLst>
      <p:ext uri="{BB962C8B-B14F-4D97-AF65-F5344CB8AC3E}">
        <p14:creationId xmlns:p14="http://schemas.microsoft.com/office/powerpoint/2010/main" val="22943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F3A4-217F-482B-6C4C-6623B193C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E2904-260C-7BA7-8597-BC4F03FBF989}"/>
              </a:ext>
            </a:extLst>
          </p:cNvPr>
          <p:cNvSpPr>
            <a:spLocks noGrp="1"/>
          </p:cNvSpPr>
          <p:nvPr>
            <p:ph type="ctrTitle"/>
          </p:nvPr>
        </p:nvSpPr>
        <p:spPr/>
        <p:txBody>
          <a:bodyPr/>
          <a:lstStyle/>
          <a:p>
            <a:r>
              <a:rPr lang="en" sz="1200" dirty="0"/>
              <a:t>Key Insights of Average Price by </a:t>
            </a:r>
            <a:r>
              <a:rPr lang="en-US" sz="1200" dirty="0"/>
              <a:t>Region and City</a:t>
            </a:r>
            <a:endParaRPr lang="en-US" dirty="0"/>
          </a:p>
        </p:txBody>
      </p:sp>
      <p:grpSp>
        <p:nvGrpSpPr>
          <p:cNvPr id="4" name="Google Shape;2400;p60">
            <a:extLst>
              <a:ext uri="{FF2B5EF4-FFF2-40B4-BE49-F238E27FC236}">
                <a16:creationId xmlns:a16="http://schemas.microsoft.com/office/drawing/2014/main" id="{DC09F568-51E9-6BE3-4C9C-B2A18A4BC9D5}"/>
              </a:ext>
            </a:extLst>
          </p:cNvPr>
          <p:cNvGrpSpPr/>
          <p:nvPr/>
        </p:nvGrpSpPr>
        <p:grpSpPr>
          <a:xfrm>
            <a:off x="8182266" y="273774"/>
            <a:ext cx="692292" cy="346173"/>
            <a:chOff x="3908639" y="2721642"/>
            <a:chExt cx="1910648" cy="955399"/>
          </a:xfrm>
        </p:grpSpPr>
        <p:sp>
          <p:nvSpPr>
            <p:cNvPr id="5" name="Google Shape;2401;p60">
              <a:extLst>
                <a:ext uri="{FF2B5EF4-FFF2-40B4-BE49-F238E27FC236}">
                  <a16:creationId xmlns:a16="http://schemas.microsoft.com/office/drawing/2014/main" id="{D6021AF6-D093-E9B3-4FD9-534773763299}"/>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02;p60">
              <a:extLst>
                <a:ext uri="{FF2B5EF4-FFF2-40B4-BE49-F238E27FC236}">
                  <a16:creationId xmlns:a16="http://schemas.microsoft.com/office/drawing/2014/main" id="{4EB932B3-522A-9D3E-31B3-F60E6742F5CA}"/>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03;p60">
              <a:extLst>
                <a:ext uri="{FF2B5EF4-FFF2-40B4-BE49-F238E27FC236}">
                  <a16:creationId xmlns:a16="http://schemas.microsoft.com/office/drawing/2014/main" id="{EA64379E-DEF2-3441-F5C8-9E94FE399E0F}"/>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04;p60">
              <a:extLst>
                <a:ext uri="{FF2B5EF4-FFF2-40B4-BE49-F238E27FC236}">
                  <a16:creationId xmlns:a16="http://schemas.microsoft.com/office/drawing/2014/main" id="{439E746E-CA65-DDCB-ABBA-A116B1D27AB3}"/>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05;p60">
              <a:extLst>
                <a:ext uri="{FF2B5EF4-FFF2-40B4-BE49-F238E27FC236}">
                  <a16:creationId xmlns:a16="http://schemas.microsoft.com/office/drawing/2014/main" id="{FE65C383-4E68-CE49-8AC2-E114366E1CFD}"/>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6;p60">
              <a:extLst>
                <a:ext uri="{FF2B5EF4-FFF2-40B4-BE49-F238E27FC236}">
                  <a16:creationId xmlns:a16="http://schemas.microsoft.com/office/drawing/2014/main" id="{3A179B01-A4C2-D449-26C6-49DAF6C20E44}"/>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07;p60">
              <a:extLst>
                <a:ext uri="{FF2B5EF4-FFF2-40B4-BE49-F238E27FC236}">
                  <a16:creationId xmlns:a16="http://schemas.microsoft.com/office/drawing/2014/main" id="{9763C832-B511-632C-6383-D6AAC925D8C3}"/>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840;p40">
            <a:extLst>
              <a:ext uri="{FF2B5EF4-FFF2-40B4-BE49-F238E27FC236}">
                <a16:creationId xmlns:a16="http://schemas.microsoft.com/office/drawing/2014/main" id="{6970EB2F-B328-A6E1-8A76-95E45A364EDA}"/>
              </a:ext>
            </a:extLst>
          </p:cNvPr>
          <p:cNvSpPr txBox="1">
            <a:spLocks/>
          </p:cNvSpPr>
          <p:nvPr/>
        </p:nvSpPr>
        <p:spPr>
          <a:xfrm>
            <a:off x="4915452" y="1451277"/>
            <a:ext cx="3913198" cy="30370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image presents a bar chart titled "Average Price by Region and City," showing the average prices in millions of Egyptian pounds (M EGP) for different regions in Egypt. Here is a summary of the data:</a:t>
            </a:r>
          </a:p>
          <a:p>
            <a:pPr lvl="1" algn="l"/>
            <a:r>
              <a:rPr lang="en-US" sz="1200" dirty="0">
                <a:solidFill>
                  <a:srgbClr val="434343"/>
                </a:solidFill>
                <a:latin typeface="Montserrat Black" panose="00000A00000000000000" pitchFamily="2" charset="0"/>
              </a:rPr>
              <a:t>Delta: 1.9M EGP</a:t>
            </a:r>
          </a:p>
          <a:p>
            <a:pPr lvl="1" algn="l"/>
            <a:r>
              <a:rPr lang="en-US" sz="1200" dirty="0">
                <a:solidFill>
                  <a:srgbClr val="434343"/>
                </a:solidFill>
                <a:latin typeface="Montserrat Black" panose="00000A00000000000000" pitchFamily="2" charset="0"/>
              </a:rPr>
              <a:t>Upper Egypt: 2.2M EGP</a:t>
            </a:r>
          </a:p>
          <a:p>
            <a:pPr lvl="1" algn="l"/>
            <a:r>
              <a:rPr lang="en-US" sz="1200" dirty="0">
                <a:solidFill>
                  <a:srgbClr val="434343"/>
                </a:solidFill>
                <a:latin typeface="Montserrat Black" panose="00000A00000000000000" pitchFamily="2" charset="0"/>
              </a:rPr>
              <a:t>Red Sea: 2.2M EGP</a:t>
            </a:r>
          </a:p>
          <a:p>
            <a:pPr lvl="1" algn="l"/>
            <a:r>
              <a:rPr lang="en-US" sz="1200" dirty="0">
                <a:solidFill>
                  <a:srgbClr val="434343"/>
                </a:solidFill>
                <a:latin typeface="Montserrat Black" panose="00000A00000000000000" pitchFamily="2" charset="0"/>
              </a:rPr>
              <a:t>Mediterranean: 3.7M EGP</a:t>
            </a:r>
          </a:p>
          <a:p>
            <a:pPr lvl="1" algn="l"/>
            <a:r>
              <a:rPr lang="en-US" sz="1200" dirty="0">
                <a:solidFill>
                  <a:srgbClr val="434343"/>
                </a:solidFill>
                <a:latin typeface="Montserrat Black" panose="00000A00000000000000" pitchFamily="2" charset="0"/>
              </a:rPr>
              <a:t>West Cairo: 5.0M EGP</a:t>
            </a:r>
          </a:p>
          <a:p>
            <a:pPr lvl="1" algn="l"/>
            <a:r>
              <a:rPr lang="en-US" sz="1200" dirty="0">
                <a:solidFill>
                  <a:srgbClr val="434343"/>
                </a:solidFill>
                <a:latin typeface="Montserrat Black" panose="00000A00000000000000" pitchFamily="2" charset="0"/>
              </a:rPr>
              <a:t>East Cairo: 5.8M EGP</a:t>
            </a:r>
          </a:p>
          <a:p>
            <a:pPr lvl="1" algn="l"/>
            <a:r>
              <a:rPr lang="en-US" sz="1200" dirty="0">
                <a:solidFill>
                  <a:srgbClr val="434343"/>
                </a:solidFill>
                <a:latin typeface="Montserrat Black" panose="00000A00000000000000" pitchFamily="2" charset="0"/>
              </a:rPr>
              <a:t>East Cairo has the highest average</a:t>
            </a:r>
          </a:p>
          <a:p>
            <a:pPr lvl="1" algn="l"/>
            <a:r>
              <a:rPr lang="en-US" sz="1200" dirty="0">
                <a:solidFill>
                  <a:srgbClr val="434343"/>
                </a:solidFill>
                <a:latin typeface="Montserrat Black" panose="00000A00000000000000" pitchFamily="2" charset="0"/>
                <a:cs typeface="Times New Roman" panose="02020603050405020304" pitchFamily="18" charset="0"/>
              </a:rPr>
              <a:t>price, while Delta has the lowest.</a:t>
            </a:r>
            <a:endParaRPr lang="en-US" sz="1050" dirty="0">
              <a:solidFill>
                <a:srgbClr val="434343"/>
              </a:solidFill>
              <a:latin typeface="Montserrat Black" panose="00000A00000000000000" pitchFamily="2" charset="0"/>
              <a:cs typeface="Times New Roman" panose="02020603050405020304" pitchFamily="18" charset="0"/>
            </a:endParaRPr>
          </a:p>
        </p:txBody>
      </p:sp>
      <p:pic>
        <p:nvPicPr>
          <p:cNvPr id="22" name="Picture 21">
            <a:extLst>
              <a:ext uri="{FF2B5EF4-FFF2-40B4-BE49-F238E27FC236}">
                <a16:creationId xmlns:a16="http://schemas.microsoft.com/office/drawing/2014/main" id="{D9C84E3E-36F0-4793-E6FE-79E1900379CD}"/>
              </a:ext>
            </a:extLst>
          </p:cNvPr>
          <p:cNvPicPr>
            <a:picLocks noChangeAspect="1"/>
          </p:cNvPicPr>
          <p:nvPr/>
        </p:nvPicPr>
        <p:blipFill>
          <a:blip r:embed="rId2"/>
          <a:stretch>
            <a:fillRect/>
          </a:stretch>
        </p:blipFill>
        <p:spPr>
          <a:xfrm>
            <a:off x="790975" y="1680090"/>
            <a:ext cx="4151743" cy="2262423"/>
          </a:xfrm>
          <a:prstGeom prst="rect">
            <a:avLst/>
          </a:prstGeom>
          <a:ln>
            <a:solidFill>
              <a:schemeClr val="accent1">
                <a:lumMod val="50000"/>
              </a:schemeClr>
            </a:solidFill>
          </a:ln>
        </p:spPr>
      </p:pic>
      <p:sp>
        <p:nvSpPr>
          <p:cNvPr id="23" name="Google Shape;173;p16">
            <a:extLst>
              <a:ext uri="{FF2B5EF4-FFF2-40B4-BE49-F238E27FC236}">
                <a16:creationId xmlns:a16="http://schemas.microsoft.com/office/drawing/2014/main" id="{EDD36149-4045-38EA-08E6-CDBBDF817BC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823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a:extLst>
            <a:ext uri="{FF2B5EF4-FFF2-40B4-BE49-F238E27FC236}">
              <a16:creationId xmlns:a16="http://schemas.microsoft.com/office/drawing/2014/main" id="{EFBF0641-CBEA-84CF-02E4-8B3D10CCA650}"/>
            </a:ext>
          </a:extLst>
        </p:cNvPr>
        <p:cNvGrpSpPr/>
        <p:nvPr/>
      </p:nvGrpSpPr>
      <p:grpSpPr>
        <a:xfrm>
          <a:off x="0" y="0"/>
          <a:ext cx="0" cy="0"/>
          <a:chOff x="0" y="0"/>
          <a:chExt cx="0" cy="0"/>
        </a:xfrm>
      </p:grpSpPr>
      <p:sp>
        <p:nvSpPr>
          <p:cNvPr id="20" name="Google Shape;156;p16">
            <a:extLst>
              <a:ext uri="{FF2B5EF4-FFF2-40B4-BE49-F238E27FC236}">
                <a16:creationId xmlns:a16="http://schemas.microsoft.com/office/drawing/2014/main" id="{CC90BF50-A44B-B073-D974-48DA7C5BE4A3}"/>
              </a:ext>
            </a:extLst>
          </p:cNvPr>
          <p:cNvSpPr/>
          <p:nvPr/>
        </p:nvSpPr>
        <p:spPr>
          <a:xfrm>
            <a:off x="1927783" y="3054594"/>
            <a:ext cx="667512" cy="576072"/>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a:extLst>
              <a:ext uri="{FF2B5EF4-FFF2-40B4-BE49-F238E27FC236}">
                <a16:creationId xmlns:a16="http://schemas.microsoft.com/office/drawing/2014/main" id="{3099FB3F-91CF-D9E3-2365-9AEF3FD191E1}"/>
              </a:ext>
            </a:extLst>
          </p:cNvPr>
          <p:cNvSpPr txBox="1">
            <a:spLocks noGrp="1"/>
          </p:cNvSpPr>
          <p:nvPr>
            <p:ph type="ctrTitle" idx="15"/>
          </p:nvPr>
        </p:nvSpPr>
        <p:spPr>
          <a:xfrm>
            <a:off x="790975" y="636843"/>
            <a:ext cx="5012400" cy="39725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TEAM MEMBERS</a:t>
            </a:r>
          </a:p>
        </p:txBody>
      </p:sp>
      <p:sp>
        <p:nvSpPr>
          <p:cNvPr id="153" name="Google Shape;153;p16">
            <a:extLst>
              <a:ext uri="{FF2B5EF4-FFF2-40B4-BE49-F238E27FC236}">
                <a16:creationId xmlns:a16="http://schemas.microsoft.com/office/drawing/2014/main" id="{07314CB4-136B-AF73-DEFB-2B201FA1A89E}"/>
              </a:ext>
            </a:extLst>
          </p:cNvPr>
          <p:cNvSpPr/>
          <p:nvPr/>
        </p:nvSpPr>
        <p:spPr>
          <a:xfrm>
            <a:off x="133675" y="429282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a:extLst>
              <a:ext uri="{FF2B5EF4-FFF2-40B4-BE49-F238E27FC236}">
                <a16:creationId xmlns:a16="http://schemas.microsoft.com/office/drawing/2014/main" id="{E869B720-3ECC-FD36-CFF8-D54DB884CA5B}"/>
              </a:ext>
            </a:extLst>
          </p:cNvPr>
          <p:cNvSpPr/>
          <p:nvPr/>
        </p:nvSpPr>
        <p:spPr>
          <a:xfrm>
            <a:off x="6350252" y="1230822"/>
            <a:ext cx="666734" cy="572274"/>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a:extLst>
              <a:ext uri="{FF2B5EF4-FFF2-40B4-BE49-F238E27FC236}">
                <a16:creationId xmlns:a16="http://schemas.microsoft.com/office/drawing/2014/main" id="{5ECEE4C6-C4C5-9363-3A95-EEFB97B999E9}"/>
              </a:ext>
            </a:extLst>
          </p:cNvPr>
          <p:cNvSpPr txBox="1">
            <a:spLocks noGrp="1"/>
          </p:cNvSpPr>
          <p:nvPr>
            <p:ph type="title" idx="2"/>
          </p:nvPr>
        </p:nvSpPr>
        <p:spPr>
          <a:xfrm>
            <a:off x="5933506" y="1225296"/>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solidFill>
                <a:srgbClr val="FFFFFF"/>
              </a:solidFill>
            </a:endParaRPr>
          </a:p>
        </p:txBody>
      </p:sp>
      <p:sp>
        <p:nvSpPr>
          <p:cNvPr id="156" name="Google Shape;156;p16">
            <a:extLst>
              <a:ext uri="{FF2B5EF4-FFF2-40B4-BE49-F238E27FC236}">
                <a16:creationId xmlns:a16="http://schemas.microsoft.com/office/drawing/2014/main" id="{D1AA34C2-7983-C26A-18D6-B827671FDDC0}"/>
              </a:ext>
            </a:extLst>
          </p:cNvPr>
          <p:cNvSpPr/>
          <p:nvPr/>
        </p:nvSpPr>
        <p:spPr>
          <a:xfrm>
            <a:off x="432775" y="4505527"/>
            <a:ext cx="500843" cy="470898"/>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a:extLst>
              <a:ext uri="{FF2B5EF4-FFF2-40B4-BE49-F238E27FC236}">
                <a16:creationId xmlns:a16="http://schemas.microsoft.com/office/drawing/2014/main" id="{EF5AFB11-99CA-8386-934B-48C4A841B652}"/>
              </a:ext>
            </a:extLst>
          </p:cNvPr>
          <p:cNvSpPr txBox="1">
            <a:spLocks noGrp="1"/>
          </p:cNvSpPr>
          <p:nvPr>
            <p:ph type="title" idx="8"/>
          </p:nvPr>
        </p:nvSpPr>
        <p:spPr>
          <a:xfrm>
            <a:off x="1527194"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a:extLst>
              <a:ext uri="{FF2B5EF4-FFF2-40B4-BE49-F238E27FC236}">
                <a16:creationId xmlns:a16="http://schemas.microsoft.com/office/drawing/2014/main" id="{272BFB38-BC6B-27D1-A38C-D12435E563C4}"/>
              </a:ext>
            </a:extLst>
          </p:cNvPr>
          <p:cNvSpPr txBox="1">
            <a:spLocks noGrp="1"/>
          </p:cNvSpPr>
          <p:nvPr>
            <p:ph type="ctrTitle" idx="6"/>
          </p:nvPr>
        </p:nvSpPr>
        <p:spPr>
          <a:xfrm>
            <a:off x="1304940"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Mohamed Hakam</a:t>
            </a:r>
            <a:endParaRPr sz="1400" dirty="0"/>
          </a:p>
        </p:txBody>
      </p:sp>
      <p:sp>
        <p:nvSpPr>
          <p:cNvPr id="164" name="Google Shape;164;p16">
            <a:extLst>
              <a:ext uri="{FF2B5EF4-FFF2-40B4-BE49-F238E27FC236}">
                <a16:creationId xmlns:a16="http://schemas.microsoft.com/office/drawing/2014/main" id="{57370771-FF4C-7F5D-317C-021733D9AC24}"/>
              </a:ext>
            </a:extLst>
          </p:cNvPr>
          <p:cNvSpPr txBox="1">
            <a:spLocks noGrp="1"/>
          </p:cNvSpPr>
          <p:nvPr>
            <p:ph type="title" idx="18"/>
          </p:nvPr>
        </p:nvSpPr>
        <p:spPr>
          <a:xfrm>
            <a:off x="1527194" y="1228925"/>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a:extLst>
              <a:ext uri="{FF2B5EF4-FFF2-40B4-BE49-F238E27FC236}">
                <a16:creationId xmlns:a16="http://schemas.microsoft.com/office/drawing/2014/main" id="{FB68B6B3-4D20-B653-5F99-B98397A3BF96}"/>
              </a:ext>
            </a:extLst>
          </p:cNvPr>
          <p:cNvSpPr txBox="1">
            <a:spLocks noGrp="1"/>
          </p:cNvSpPr>
          <p:nvPr>
            <p:ph type="ctrTitle" idx="16"/>
          </p:nvPr>
        </p:nvSpPr>
        <p:spPr>
          <a:xfrm>
            <a:off x="1304940" y="1830304"/>
            <a:ext cx="2392800" cy="3972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Haneen Hossam</a:t>
            </a:r>
            <a:endParaRPr sz="1400" dirty="0"/>
          </a:p>
        </p:txBody>
      </p:sp>
      <p:sp>
        <p:nvSpPr>
          <p:cNvPr id="168" name="Google Shape;168;p16">
            <a:extLst>
              <a:ext uri="{FF2B5EF4-FFF2-40B4-BE49-F238E27FC236}">
                <a16:creationId xmlns:a16="http://schemas.microsoft.com/office/drawing/2014/main" id="{E6DF4541-ECD2-5D64-EE17-1AECE65E4960}"/>
              </a:ext>
            </a:extLst>
          </p:cNvPr>
          <p:cNvSpPr txBox="1">
            <a:spLocks noGrp="1"/>
          </p:cNvSpPr>
          <p:nvPr>
            <p:ph type="ctrTitle" idx="19"/>
          </p:nvPr>
        </p:nvSpPr>
        <p:spPr>
          <a:xfrm>
            <a:off x="5691275"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Ahmed Elkomy</a:t>
            </a:r>
            <a:endParaRPr sz="1400" dirty="0"/>
          </a:p>
        </p:txBody>
      </p:sp>
      <p:sp>
        <p:nvSpPr>
          <p:cNvPr id="170" name="Google Shape;170;p16">
            <a:extLst>
              <a:ext uri="{FF2B5EF4-FFF2-40B4-BE49-F238E27FC236}">
                <a16:creationId xmlns:a16="http://schemas.microsoft.com/office/drawing/2014/main" id="{D3C8BB61-BA8A-C682-B479-9FF6E071C324}"/>
              </a:ext>
            </a:extLst>
          </p:cNvPr>
          <p:cNvSpPr txBox="1">
            <a:spLocks noGrp="1"/>
          </p:cNvSpPr>
          <p:nvPr>
            <p:ph type="title" idx="21"/>
          </p:nvPr>
        </p:nvSpPr>
        <p:spPr>
          <a:xfrm>
            <a:off x="5933506"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a:extLst>
              <a:ext uri="{FF2B5EF4-FFF2-40B4-BE49-F238E27FC236}">
                <a16:creationId xmlns:a16="http://schemas.microsoft.com/office/drawing/2014/main" id="{10777CAF-329F-FD76-751D-22BDDF38B292}"/>
              </a:ext>
            </a:extLst>
          </p:cNvPr>
          <p:cNvSpPr txBox="1">
            <a:spLocks noGrp="1"/>
          </p:cNvSpPr>
          <p:nvPr>
            <p:ph type="ctrTitle"/>
          </p:nvPr>
        </p:nvSpPr>
        <p:spPr>
          <a:xfrm>
            <a:off x="5691275" y="1828800"/>
            <a:ext cx="2395728" cy="3887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Hadeel Ayman</a:t>
            </a:r>
            <a:endParaRPr sz="1400" dirty="0"/>
          </a:p>
        </p:txBody>
      </p:sp>
      <p:grpSp>
        <p:nvGrpSpPr>
          <p:cNvPr id="174" name="Google Shape;174;p16">
            <a:extLst>
              <a:ext uri="{FF2B5EF4-FFF2-40B4-BE49-F238E27FC236}">
                <a16:creationId xmlns:a16="http://schemas.microsoft.com/office/drawing/2014/main" id="{D5A89894-F33A-9192-1952-B68F86416886}"/>
              </a:ext>
            </a:extLst>
          </p:cNvPr>
          <p:cNvGrpSpPr/>
          <p:nvPr/>
        </p:nvGrpSpPr>
        <p:grpSpPr>
          <a:xfrm>
            <a:off x="8229646" y="3183594"/>
            <a:ext cx="1038447" cy="2176554"/>
            <a:chOff x="2106350" y="2477950"/>
            <a:chExt cx="872425" cy="1828576"/>
          </a:xfrm>
        </p:grpSpPr>
        <p:sp>
          <p:nvSpPr>
            <p:cNvPr id="175" name="Google Shape;175;p16">
              <a:extLst>
                <a:ext uri="{FF2B5EF4-FFF2-40B4-BE49-F238E27FC236}">
                  <a16:creationId xmlns:a16="http://schemas.microsoft.com/office/drawing/2014/main" id="{5875E700-37D8-D91C-EE7E-83CC2C1E6065}"/>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02FA5C1F-1C91-9FD1-9D0E-DCE39D663FDB}"/>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a:extLst>
              <a:ext uri="{FF2B5EF4-FFF2-40B4-BE49-F238E27FC236}">
                <a16:creationId xmlns:a16="http://schemas.microsoft.com/office/drawing/2014/main" id="{9D58A34D-C2E1-28E2-6974-E019C8DD41F2}"/>
              </a:ext>
            </a:extLst>
          </p:cNvPr>
          <p:cNvGrpSpPr/>
          <p:nvPr/>
        </p:nvGrpSpPr>
        <p:grpSpPr>
          <a:xfrm>
            <a:off x="8084918" y="4138811"/>
            <a:ext cx="755602" cy="1299808"/>
            <a:chOff x="5609750" y="3138575"/>
            <a:chExt cx="634800" cy="1092000"/>
          </a:xfrm>
        </p:grpSpPr>
        <p:sp>
          <p:nvSpPr>
            <p:cNvPr id="178" name="Google Shape;178;p16">
              <a:extLst>
                <a:ext uri="{FF2B5EF4-FFF2-40B4-BE49-F238E27FC236}">
                  <a16:creationId xmlns:a16="http://schemas.microsoft.com/office/drawing/2014/main" id="{7E7D3953-9021-F2FE-419F-62EC869506A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87378C7B-8C44-8BB2-1270-23D0A5A4BB0D}"/>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3;p16">
            <a:extLst>
              <a:ext uri="{FF2B5EF4-FFF2-40B4-BE49-F238E27FC236}">
                <a16:creationId xmlns:a16="http://schemas.microsoft.com/office/drawing/2014/main" id="{A779C224-D565-7CD6-3066-C730DCCB0330}"/>
              </a:ext>
            </a:extLst>
          </p:cNvPr>
          <p:cNvSpPr txBox="1">
            <a:spLocks/>
          </p:cNvSpPr>
          <p:nvPr/>
        </p:nvSpPr>
        <p:spPr>
          <a:xfrm>
            <a:off x="7068496" y="-3875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5267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3426-F4CC-CB34-63EE-2580023C6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3A024-874E-AD46-EAF0-439CC47C795A}"/>
              </a:ext>
            </a:extLst>
          </p:cNvPr>
          <p:cNvSpPr>
            <a:spLocks noGrp="1"/>
          </p:cNvSpPr>
          <p:nvPr>
            <p:ph type="ctrTitle"/>
          </p:nvPr>
        </p:nvSpPr>
        <p:spPr/>
        <p:txBody>
          <a:bodyPr/>
          <a:lstStyle/>
          <a:p>
            <a:r>
              <a:rPr lang="en" sz="1200" dirty="0"/>
              <a:t>Key Insights of Average </a:t>
            </a:r>
            <a:r>
              <a:rPr lang="en-US" sz="1200" dirty="0"/>
              <a:t>Area and Average Price by Level</a:t>
            </a:r>
            <a:endParaRPr lang="en-US" dirty="0"/>
          </a:p>
        </p:txBody>
      </p:sp>
      <p:sp>
        <p:nvSpPr>
          <p:cNvPr id="3" name="Google Shape;1840;p40">
            <a:extLst>
              <a:ext uri="{FF2B5EF4-FFF2-40B4-BE49-F238E27FC236}">
                <a16:creationId xmlns:a16="http://schemas.microsoft.com/office/drawing/2014/main" id="{EAFC9FD6-1ECD-954E-2856-8AFEB2B05C7A}"/>
              </a:ext>
            </a:extLst>
          </p:cNvPr>
          <p:cNvSpPr txBox="1">
            <a:spLocks/>
          </p:cNvSpPr>
          <p:nvPr/>
        </p:nvSpPr>
        <p:spPr>
          <a:xfrm>
            <a:off x="4884419" y="1559916"/>
            <a:ext cx="4050817" cy="2985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Average Area and Average Price by building level:</a:t>
            </a:r>
          </a:p>
          <a:p>
            <a:pPr algn="l"/>
            <a:endParaRPr lang="en-US" sz="1200" dirty="0">
              <a:solidFill>
                <a:srgbClr val="434343"/>
              </a:solidFill>
              <a:latin typeface="Montserrat Black" panose="00000A00000000000000" pitchFamily="2" charset="0"/>
            </a:endParaRPr>
          </a:p>
          <a:p>
            <a:pPr algn="l"/>
            <a:r>
              <a:rPr lang="en-US" sz="1100" dirty="0">
                <a:solidFill>
                  <a:srgbClr val="434343"/>
                </a:solidFill>
                <a:latin typeface="Montserrat Black" panose="00000A00000000000000" pitchFamily="2" charset="0"/>
              </a:rPr>
              <a:t>For levels 1st to 9th, both area and price remain relatively stable.</a:t>
            </a:r>
          </a:p>
          <a:p>
            <a:pPr algn="l"/>
            <a:r>
              <a:rPr lang="en-US" sz="1100" dirty="0">
                <a:solidFill>
                  <a:srgbClr val="434343"/>
                </a:solidFill>
                <a:latin typeface="Montserrat Black" panose="00000A00000000000000" pitchFamily="2" charset="0"/>
              </a:rPr>
              <a:t>On the Highest level, there is a sharp spike in both average area and price, reaching up to 300-meter square in area and 5M EGP in price.</a:t>
            </a:r>
          </a:p>
          <a:p>
            <a:pPr algn="l"/>
            <a:r>
              <a:rPr lang="en-US" sz="1100" dirty="0">
                <a:solidFill>
                  <a:srgbClr val="434343"/>
                </a:solidFill>
                <a:latin typeface="Montserrat Black" panose="00000A00000000000000" pitchFamily="2" charset="0"/>
              </a:rPr>
              <a:t>The Ground level shows no significant change in either measure.</a:t>
            </a:r>
          </a:p>
          <a:p>
            <a:pPr algn="l"/>
            <a:r>
              <a:rPr lang="en-US" sz="1100" dirty="0">
                <a:solidFill>
                  <a:srgbClr val="434343"/>
                </a:solidFill>
                <a:latin typeface="Montserrat Black" panose="00000A00000000000000" pitchFamily="2" charset="0"/>
              </a:rPr>
              <a:t>The highest level has the largest area and price, while other levels remain consistent.</a:t>
            </a:r>
          </a:p>
        </p:txBody>
      </p:sp>
      <p:grpSp>
        <p:nvGrpSpPr>
          <p:cNvPr id="6" name="Google Shape;2446;p60">
            <a:extLst>
              <a:ext uri="{FF2B5EF4-FFF2-40B4-BE49-F238E27FC236}">
                <a16:creationId xmlns:a16="http://schemas.microsoft.com/office/drawing/2014/main" id="{855C8723-C256-4E8F-FA25-07463396193F}"/>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2D67BD94-269B-32C4-13BF-7B73B40F85F7}"/>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6A21310B-C1DD-7553-1E26-774D3F750853}"/>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88C31C68-4161-4914-A02C-561E965E3463}"/>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05A0E32B-13AC-237F-6AA0-EDE916320F72}"/>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37436141-283F-D34A-D0DC-C22BBD99D9E4}"/>
              </a:ext>
            </a:extLst>
          </p:cNvPr>
          <p:cNvPicPr>
            <a:picLocks noChangeAspect="1"/>
          </p:cNvPicPr>
          <p:nvPr/>
        </p:nvPicPr>
        <p:blipFill>
          <a:blip r:embed="rId2"/>
          <a:stretch>
            <a:fillRect/>
          </a:stretch>
        </p:blipFill>
        <p:spPr>
          <a:xfrm>
            <a:off x="965495" y="1628676"/>
            <a:ext cx="3781765" cy="2366325"/>
          </a:xfrm>
          <a:prstGeom prst="rect">
            <a:avLst/>
          </a:prstGeom>
          <a:ln>
            <a:solidFill>
              <a:schemeClr val="tx2">
                <a:lumMod val="50000"/>
              </a:schemeClr>
            </a:solidFill>
          </a:ln>
        </p:spPr>
      </p:pic>
      <p:sp>
        <p:nvSpPr>
          <p:cNvPr id="15" name="Google Shape;173;p16">
            <a:extLst>
              <a:ext uri="{FF2B5EF4-FFF2-40B4-BE49-F238E27FC236}">
                <a16:creationId xmlns:a16="http://schemas.microsoft.com/office/drawing/2014/main" id="{7472D40C-1827-049D-063D-31D2394402F8}"/>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58874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4C09-7022-B178-FB05-FF9BA18AD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03796-7DAC-B1B5-97F9-41D5ED7FCD41}"/>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621554DC-5ABE-23AC-970A-29C7692974AE}"/>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units by delivery year:</a:t>
            </a:r>
          </a:p>
          <a:p>
            <a:pPr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2022 and 2023 have low, stable unit deliveries.</a:t>
            </a:r>
          </a:p>
          <a:p>
            <a:pPr marL="139700" indent="0" algn="l"/>
            <a:r>
              <a:rPr lang="en-US" sz="1200" dirty="0">
                <a:solidFill>
                  <a:srgbClr val="434343"/>
                </a:solidFill>
                <a:latin typeface="Montserrat Black" panose="00000A00000000000000" pitchFamily="2" charset="0"/>
              </a:rPr>
              <a:t>A sharp peak occurs in 2024, reaching nearly 20K units.</a:t>
            </a:r>
          </a:p>
          <a:p>
            <a:pPr marL="139700" indent="0" algn="l"/>
            <a:r>
              <a:rPr lang="en-US" sz="1200" dirty="0">
                <a:solidFill>
                  <a:srgbClr val="434343"/>
                </a:solidFill>
                <a:latin typeface="Montserrat Black" panose="00000A00000000000000" pitchFamily="2" charset="0"/>
              </a:rPr>
              <a:t>Unit deliveries drop significantly in 2025 and 2026, stabilizing at around 5K.</a:t>
            </a:r>
          </a:p>
          <a:p>
            <a:pPr marL="139700" indent="0" algn="l"/>
            <a:r>
              <a:rPr lang="en-US" sz="1200" dirty="0">
                <a:solidFill>
                  <a:srgbClr val="434343"/>
                </a:solidFill>
                <a:latin typeface="Montserrat Black" panose="00000A00000000000000" pitchFamily="2" charset="0"/>
              </a:rPr>
              <a:t>2024 is the standout year with the most deliveries.</a:t>
            </a:r>
          </a:p>
        </p:txBody>
      </p:sp>
      <p:grpSp>
        <p:nvGrpSpPr>
          <p:cNvPr id="6" name="Google Shape;2446;p60">
            <a:extLst>
              <a:ext uri="{FF2B5EF4-FFF2-40B4-BE49-F238E27FC236}">
                <a16:creationId xmlns:a16="http://schemas.microsoft.com/office/drawing/2014/main" id="{AB173D69-0C0F-FA04-544F-5121CBC25277}"/>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7E2F8C22-B073-107D-532B-83FAF4B039A0}"/>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A7F46E24-EFD3-3272-880E-A8DEE56593BA}"/>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4A513A00-ACC8-6C2D-BD02-F950BF207AC8}"/>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18374581-80A4-1ED2-A3A3-DA4F7E86FBE0}"/>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D5B7B451-A325-805D-FB24-5DA803FED0F0}"/>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number of units&#10;&#10;Description automatically generated with medium confidence">
            <a:extLst>
              <a:ext uri="{FF2B5EF4-FFF2-40B4-BE49-F238E27FC236}">
                <a16:creationId xmlns:a16="http://schemas.microsoft.com/office/drawing/2014/main" id="{F6725AFC-B72D-32BC-48C0-230CB124ED84}"/>
              </a:ext>
            </a:extLst>
          </p:cNvPr>
          <p:cNvPicPr>
            <a:picLocks noChangeAspect="1"/>
          </p:cNvPicPr>
          <p:nvPr/>
        </p:nvPicPr>
        <p:blipFill>
          <a:blip r:embed="rId3"/>
          <a:stretch>
            <a:fillRect/>
          </a:stretch>
        </p:blipFill>
        <p:spPr>
          <a:xfrm>
            <a:off x="648929" y="1411974"/>
            <a:ext cx="3923071" cy="2901929"/>
          </a:xfrm>
          <a:prstGeom prst="rect">
            <a:avLst/>
          </a:prstGeom>
        </p:spPr>
      </p:pic>
    </p:spTree>
    <p:extLst>
      <p:ext uri="{BB962C8B-B14F-4D97-AF65-F5344CB8AC3E}">
        <p14:creationId xmlns:p14="http://schemas.microsoft.com/office/powerpoint/2010/main" val="217153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5C01-E282-E958-407A-938088D21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3DD5-07CC-9314-3ACA-36542F18053F}"/>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2DFEDDBF-2BA4-0EA0-0942-3FC6829D76F2}"/>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units by region:</a:t>
            </a:r>
          </a:p>
          <a:p>
            <a:pPr marL="139700" indent="0" algn="l"/>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East Cairo leads with the highest number of units, totaling 12.61K.</a:t>
            </a:r>
          </a:p>
          <a:p>
            <a:pPr marL="139700" indent="0" algn="l"/>
            <a:r>
              <a:rPr lang="en-US" sz="1200" dirty="0">
                <a:solidFill>
                  <a:srgbClr val="434343"/>
                </a:solidFill>
                <a:latin typeface="Montserrat Black" panose="00000A00000000000000" pitchFamily="2" charset="0"/>
              </a:rPr>
              <a:t>The Mediterranean region follows with 7.49K units.</a:t>
            </a:r>
          </a:p>
          <a:p>
            <a:pPr marL="139700" indent="0" algn="l"/>
            <a:r>
              <a:rPr lang="en-US" sz="1200" dirty="0">
                <a:solidFill>
                  <a:srgbClr val="434343"/>
                </a:solidFill>
                <a:latin typeface="Montserrat Black" panose="00000A00000000000000" pitchFamily="2" charset="0"/>
              </a:rPr>
              <a:t>West Cairo has 4.74K units, placing it third.</a:t>
            </a:r>
          </a:p>
          <a:p>
            <a:pPr marL="139700" indent="0" algn="l"/>
            <a:r>
              <a:rPr lang="en-US" sz="1200" dirty="0">
                <a:solidFill>
                  <a:srgbClr val="434343"/>
                </a:solidFill>
                <a:latin typeface="Montserrat Black" panose="00000A00000000000000" pitchFamily="2" charset="0"/>
              </a:rPr>
              <a:t>The Red Sea region has the fewer, with 2.18K units.</a:t>
            </a:r>
          </a:p>
          <a:p>
            <a:pPr marL="139700" indent="0" algn="l"/>
            <a:r>
              <a:rPr lang="en-US" sz="1200" dirty="0">
                <a:solidFill>
                  <a:srgbClr val="434343"/>
                </a:solidFill>
                <a:latin typeface="Montserrat Black" panose="00000A00000000000000" pitchFamily="2" charset="0"/>
              </a:rPr>
              <a:t>East Cairo stands out as the region with the most units, while the Delta has the least.</a:t>
            </a:r>
          </a:p>
        </p:txBody>
      </p:sp>
      <p:grpSp>
        <p:nvGrpSpPr>
          <p:cNvPr id="6" name="Google Shape;2446;p60">
            <a:extLst>
              <a:ext uri="{FF2B5EF4-FFF2-40B4-BE49-F238E27FC236}">
                <a16:creationId xmlns:a16="http://schemas.microsoft.com/office/drawing/2014/main" id="{C239B25A-E98F-D492-6075-24757335B868}"/>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A5080C60-80B0-3D26-6DF2-A84C79EABF8B}"/>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F932BB79-1EB1-9C46-D49E-61366953ACE8}"/>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21242EF7-3572-CB30-ED48-80946143A27A}"/>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453889DE-8360-8747-B268-4DD0D4A5448D}"/>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4F22FE08-D863-2FFC-44E6-5A01F2FB7077}"/>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7" name="Picture 6" descr="A screenshot of a graph&#10;&#10;Description automatically generated">
            <a:extLst>
              <a:ext uri="{FF2B5EF4-FFF2-40B4-BE49-F238E27FC236}">
                <a16:creationId xmlns:a16="http://schemas.microsoft.com/office/drawing/2014/main" id="{659BE12F-3D23-5C1B-148A-569397408303}"/>
              </a:ext>
            </a:extLst>
          </p:cNvPr>
          <p:cNvPicPr>
            <a:picLocks noChangeAspect="1"/>
          </p:cNvPicPr>
          <p:nvPr/>
        </p:nvPicPr>
        <p:blipFill>
          <a:blip r:embed="rId3"/>
          <a:stretch>
            <a:fillRect/>
          </a:stretch>
        </p:blipFill>
        <p:spPr>
          <a:xfrm>
            <a:off x="925111" y="1420413"/>
            <a:ext cx="3587895" cy="2800090"/>
          </a:xfrm>
          <a:prstGeom prst="rect">
            <a:avLst/>
          </a:prstGeom>
          <a:ln>
            <a:solidFill>
              <a:schemeClr val="accent1">
                <a:lumMod val="50000"/>
              </a:schemeClr>
            </a:solidFill>
          </a:ln>
        </p:spPr>
      </p:pic>
    </p:spTree>
    <p:extLst>
      <p:ext uri="{BB962C8B-B14F-4D97-AF65-F5344CB8AC3E}">
        <p14:creationId xmlns:p14="http://schemas.microsoft.com/office/powerpoint/2010/main" val="206245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2E23A-37B2-8D99-BAE4-506BD96B9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3E1B1-5DEB-6D55-BA5F-F8B609A25B45}"/>
              </a:ext>
            </a:extLst>
          </p:cNvPr>
          <p:cNvSpPr>
            <a:spLocks noGrp="1"/>
          </p:cNvSpPr>
          <p:nvPr>
            <p:ph type="ctrTitle"/>
          </p:nvPr>
        </p:nvSpPr>
        <p:spPr/>
        <p:txBody>
          <a:bodyPr/>
          <a:lstStyle/>
          <a:p>
            <a:r>
              <a:rPr lang="en" sz="1200" dirty="0"/>
              <a:t>Key Insights of </a:t>
            </a:r>
            <a:r>
              <a:rPr lang="en-US" sz="1200" dirty="0"/>
              <a:t>Units by Payment Option</a:t>
            </a:r>
            <a:endParaRPr lang="en-US" dirty="0"/>
          </a:p>
        </p:txBody>
      </p:sp>
      <p:sp>
        <p:nvSpPr>
          <p:cNvPr id="4" name="Google Shape;1840;p40">
            <a:extLst>
              <a:ext uri="{FF2B5EF4-FFF2-40B4-BE49-F238E27FC236}">
                <a16:creationId xmlns:a16="http://schemas.microsoft.com/office/drawing/2014/main" id="{6BA13369-E41C-2C34-EBC3-246DDE46318D}"/>
              </a:ext>
            </a:extLst>
          </p:cNvPr>
          <p:cNvSpPr txBox="1">
            <a:spLocks/>
          </p:cNvSpPr>
          <p:nvPr/>
        </p:nvSpPr>
        <p:spPr>
          <a:xfrm>
            <a:off x="5173980" y="1377592"/>
            <a:ext cx="3581915" cy="324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200" dirty="0">
                <a:solidFill>
                  <a:srgbClr val="434343"/>
                </a:solidFill>
                <a:latin typeface="Montserrat Black" panose="00000A00000000000000" pitchFamily="2" charset="0"/>
              </a:rPr>
              <a:t>The pie chart titled "Units by Payment Option" breaks down real estate units by payment method:</a:t>
            </a:r>
          </a:p>
          <a:p>
            <a:pPr algn="l">
              <a:lnSpc>
                <a:spcPct val="100000"/>
              </a:lnSpc>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- 46% are paid in Cash.</a:t>
            </a:r>
          </a:p>
          <a:p>
            <a:pPr marL="596900" lvl="1" indent="0" algn="l"/>
            <a:r>
              <a:rPr lang="en-US" sz="1200" dirty="0">
                <a:solidFill>
                  <a:srgbClr val="434343"/>
                </a:solidFill>
                <a:latin typeface="Montserrat Black" panose="00000A00000000000000" pitchFamily="2" charset="0"/>
              </a:rPr>
              <a:t>- 40% offer a Cash or Installment option.</a:t>
            </a:r>
          </a:p>
          <a:p>
            <a:pPr marL="596900" lvl="1" indent="0" algn="l"/>
            <a:r>
              <a:rPr lang="en-US" sz="1200" dirty="0">
                <a:solidFill>
                  <a:srgbClr val="434343"/>
                </a:solidFill>
                <a:latin typeface="Montserrat Black" panose="00000A00000000000000" pitchFamily="2" charset="0"/>
              </a:rPr>
              <a:t>- 14% are paid through Installments.</a:t>
            </a:r>
          </a:p>
          <a:p>
            <a:pPr lvl="1"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In summary, cash payments make up the largest share, followed closely by a mix of cash or installment options, with installment-only payments being the smallest segment.</a:t>
            </a:r>
          </a:p>
        </p:txBody>
      </p:sp>
      <p:grpSp>
        <p:nvGrpSpPr>
          <p:cNvPr id="5" name="Google Shape;2429;p60">
            <a:extLst>
              <a:ext uri="{FF2B5EF4-FFF2-40B4-BE49-F238E27FC236}">
                <a16:creationId xmlns:a16="http://schemas.microsoft.com/office/drawing/2014/main" id="{21BF75FA-A810-B73D-DA3E-273737A255DF}"/>
              </a:ext>
            </a:extLst>
          </p:cNvPr>
          <p:cNvGrpSpPr/>
          <p:nvPr/>
        </p:nvGrpSpPr>
        <p:grpSpPr>
          <a:xfrm>
            <a:off x="8304186" y="79777"/>
            <a:ext cx="573114" cy="554397"/>
            <a:chOff x="5498093" y="1163962"/>
            <a:chExt cx="2577686" cy="2493504"/>
          </a:xfrm>
        </p:grpSpPr>
        <p:sp>
          <p:nvSpPr>
            <p:cNvPr id="7" name="Google Shape;2430;p60">
              <a:extLst>
                <a:ext uri="{FF2B5EF4-FFF2-40B4-BE49-F238E27FC236}">
                  <a16:creationId xmlns:a16="http://schemas.microsoft.com/office/drawing/2014/main" id="{91435481-1C54-989E-817D-81E0FB11409C}"/>
                </a:ext>
              </a:extLst>
            </p:cNvPr>
            <p:cNvSpPr/>
            <p:nvPr/>
          </p:nvSpPr>
          <p:spPr>
            <a:xfrm>
              <a:off x="5686114" y="1163962"/>
              <a:ext cx="1100872" cy="1100872"/>
            </a:xfrm>
            <a:custGeom>
              <a:avLst/>
              <a:gdLst/>
              <a:ahLst/>
              <a:cxnLst/>
              <a:rect l="l" t="t" r="r" b="b"/>
              <a:pathLst>
                <a:path w="11154" h="11154" extrusionOk="0">
                  <a:moveTo>
                    <a:pt x="11154" y="0"/>
                  </a:moveTo>
                  <a:cubicBezTo>
                    <a:pt x="4988" y="0"/>
                    <a:pt x="1" y="4988"/>
                    <a:pt x="1" y="11153"/>
                  </a:cubicBezTo>
                  <a:lnTo>
                    <a:pt x="11154" y="11153"/>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1;p60">
              <a:extLst>
                <a:ext uri="{FF2B5EF4-FFF2-40B4-BE49-F238E27FC236}">
                  <a16:creationId xmlns:a16="http://schemas.microsoft.com/office/drawing/2014/main" id="{8361F118-B1B6-7436-04D5-25A3E8AFA820}"/>
                </a:ext>
              </a:extLst>
            </p:cNvPr>
            <p:cNvSpPr/>
            <p:nvPr/>
          </p:nvSpPr>
          <p:spPr>
            <a:xfrm>
              <a:off x="5767738" y="1260390"/>
              <a:ext cx="2308041" cy="2310508"/>
            </a:xfrm>
            <a:custGeom>
              <a:avLst/>
              <a:gdLst/>
              <a:ahLst/>
              <a:cxnLst/>
              <a:rect l="l" t="t" r="r" b="b"/>
              <a:pathLst>
                <a:path w="23385" h="23410" extrusionOk="0">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2;p60">
              <a:extLst>
                <a:ext uri="{FF2B5EF4-FFF2-40B4-BE49-F238E27FC236}">
                  <a16:creationId xmlns:a16="http://schemas.microsoft.com/office/drawing/2014/main" id="{B904C275-3C8E-0238-7A65-93F6DA8CAABF}"/>
                </a:ext>
              </a:extLst>
            </p:cNvPr>
            <p:cNvSpPr/>
            <p:nvPr/>
          </p:nvSpPr>
          <p:spPr>
            <a:xfrm>
              <a:off x="5498093" y="2415654"/>
              <a:ext cx="1422527" cy="1241812"/>
            </a:xfrm>
            <a:custGeom>
              <a:avLst/>
              <a:gdLst/>
              <a:ahLst/>
              <a:cxnLst/>
              <a:rect l="l" t="t" r="r" b="b"/>
              <a:pathLst>
                <a:path w="14413" h="12582" extrusionOk="0">
                  <a:moveTo>
                    <a:pt x="14412" y="0"/>
                  </a:moveTo>
                  <a:lnTo>
                    <a:pt x="1" y="2381"/>
                  </a:lnTo>
                  <a:cubicBezTo>
                    <a:pt x="703" y="6717"/>
                    <a:pt x="3334" y="10401"/>
                    <a:pt x="6968" y="12582"/>
                  </a:cubicBezTo>
                  <a:lnTo>
                    <a:pt x="144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EBD8D240-C70E-4527-7D27-EF58AF4A6636}"/>
              </a:ext>
            </a:extLst>
          </p:cNvPr>
          <p:cNvPicPr>
            <a:picLocks noChangeAspect="1"/>
          </p:cNvPicPr>
          <p:nvPr/>
        </p:nvPicPr>
        <p:blipFill>
          <a:blip r:embed="rId2"/>
          <a:stretch>
            <a:fillRect/>
          </a:stretch>
        </p:blipFill>
        <p:spPr>
          <a:xfrm>
            <a:off x="1390206" y="1443798"/>
            <a:ext cx="3181794" cy="2743583"/>
          </a:xfrm>
          <a:prstGeom prst="rect">
            <a:avLst/>
          </a:prstGeom>
          <a:ln>
            <a:solidFill>
              <a:schemeClr val="accent1">
                <a:lumMod val="50000"/>
              </a:schemeClr>
            </a:solidFill>
          </a:ln>
        </p:spPr>
      </p:pic>
      <p:sp>
        <p:nvSpPr>
          <p:cNvPr id="17" name="Google Shape;173;p16">
            <a:extLst>
              <a:ext uri="{FF2B5EF4-FFF2-40B4-BE49-F238E27FC236}">
                <a16:creationId xmlns:a16="http://schemas.microsoft.com/office/drawing/2014/main" id="{2AA81C2E-A254-C72D-0EBB-33013DA206A6}"/>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46231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8388-29A7-CAEA-092F-75C5A23CD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E103E-480F-55F9-027F-C5F9A5C57D2F}"/>
              </a:ext>
            </a:extLst>
          </p:cNvPr>
          <p:cNvSpPr>
            <a:spLocks noGrp="1"/>
          </p:cNvSpPr>
          <p:nvPr>
            <p:ph type="ctrTitle"/>
          </p:nvPr>
        </p:nvSpPr>
        <p:spPr/>
        <p:txBody>
          <a:bodyPr/>
          <a:lstStyle/>
          <a:p>
            <a:r>
              <a:rPr lang="en" sz="1200" dirty="0"/>
              <a:t>Key Insights of </a:t>
            </a:r>
            <a:r>
              <a:rPr lang="en-US" sz="1200" dirty="0"/>
              <a:t>Furnished VS Non-Furnished Offers</a:t>
            </a:r>
            <a:endParaRPr lang="en-US" dirty="0"/>
          </a:p>
        </p:txBody>
      </p:sp>
      <p:sp>
        <p:nvSpPr>
          <p:cNvPr id="3" name="Google Shape;1840;p40">
            <a:extLst>
              <a:ext uri="{FF2B5EF4-FFF2-40B4-BE49-F238E27FC236}">
                <a16:creationId xmlns:a16="http://schemas.microsoft.com/office/drawing/2014/main" id="{5CEBFAD9-9D09-1292-8128-1607654E4F95}"/>
              </a:ext>
            </a:extLst>
          </p:cNvPr>
          <p:cNvSpPr txBox="1">
            <a:spLocks/>
          </p:cNvSpPr>
          <p:nvPr/>
        </p:nvSpPr>
        <p:spPr>
          <a:xfrm>
            <a:off x="4935315" y="1352216"/>
            <a:ext cx="3913198" cy="3454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dirty="0">
                <a:solidFill>
                  <a:srgbClr val="434343"/>
                </a:solidFill>
                <a:latin typeface="Montserrat Black" panose="00000A00000000000000" pitchFamily="2" charset="0"/>
              </a:rPr>
              <a:t>The chart shows the number of Furnished vs Non-Furnished Offers:</a:t>
            </a:r>
          </a:p>
          <a:p>
            <a:pPr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 Non-Furnished (False): 25K offers</a:t>
            </a:r>
          </a:p>
          <a:p>
            <a:pPr lvl="1" algn="l"/>
            <a:r>
              <a:rPr lang="en-US" dirty="0">
                <a:solidFill>
                  <a:srgbClr val="434343"/>
                </a:solidFill>
                <a:latin typeface="Montserrat Black" panose="00000A00000000000000" pitchFamily="2" charset="0"/>
              </a:rPr>
              <a:t>- Furnished (True): 2K offers</a:t>
            </a:r>
          </a:p>
          <a:p>
            <a:pPr lvl="1"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Non-furnished offers are much more common. You can also view a detailed breakdown of bedrooms and bathrooms through drill-down analysis.</a:t>
            </a:r>
          </a:p>
        </p:txBody>
      </p:sp>
      <p:grpSp>
        <p:nvGrpSpPr>
          <p:cNvPr id="6" name="Google Shape;2400;p60">
            <a:extLst>
              <a:ext uri="{FF2B5EF4-FFF2-40B4-BE49-F238E27FC236}">
                <a16:creationId xmlns:a16="http://schemas.microsoft.com/office/drawing/2014/main" id="{5A1E323C-F26D-E174-6676-8B02E54F57EB}"/>
              </a:ext>
            </a:extLst>
          </p:cNvPr>
          <p:cNvGrpSpPr/>
          <p:nvPr/>
        </p:nvGrpSpPr>
        <p:grpSpPr>
          <a:xfrm>
            <a:off x="8243226" y="281394"/>
            <a:ext cx="692292" cy="346173"/>
            <a:chOff x="3908639" y="2721642"/>
            <a:chExt cx="1910648" cy="955399"/>
          </a:xfrm>
        </p:grpSpPr>
        <p:sp>
          <p:nvSpPr>
            <p:cNvPr id="9" name="Google Shape;2401;p60">
              <a:extLst>
                <a:ext uri="{FF2B5EF4-FFF2-40B4-BE49-F238E27FC236}">
                  <a16:creationId xmlns:a16="http://schemas.microsoft.com/office/drawing/2014/main" id="{F3AFA949-27B3-DC13-A6A5-341714264C84}"/>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02;p60">
              <a:extLst>
                <a:ext uri="{FF2B5EF4-FFF2-40B4-BE49-F238E27FC236}">
                  <a16:creationId xmlns:a16="http://schemas.microsoft.com/office/drawing/2014/main" id="{A183277C-0420-DBBD-33D7-1639A6883FD3}"/>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3;p60">
              <a:extLst>
                <a:ext uri="{FF2B5EF4-FFF2-40B4-BE49-F238E27FC236}">
                  <a16:creationId xmlns:a16="http://schemas.microsoft.com/office/drawing/2014/main" id="{5F11D5D4-9E60-D058-6B87-6A5FC3B8B548}"/>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4;p60">
              <a:extLst>
                <a:ext uri="{FF2B5EF4-FFF2-40B4-BE49-F238E27FC236}">
                  <a16:creationId xmlns:a16="http://schemas.microsoft.com/office/drawing/2014/main" id="{CB7B416B-04DE-78D8-644F-D8C818E1DED1}"/>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5;p60">
              <a:extLst>
                <a:ext uri="{FF2B5EF4-FFF2-40B4-BE49-F238E27FC236}">
                  <a16:creationId xmlns:a16="http://schemas.microsoft.com/office/drawing/2014/main" id="{EB80E963-5154-8587-860B-FE2097F8F477}"/>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6;p60">
              <a:extLst>
                <a:ext uri="{FF2B5EF4-FFF2-40B4-BE49-F238E27FC236}">
                  <a16:creationId xmlns:a16="http://schemas.microsoft.com/office/drawing/2014/main" id="{00001FB4-2C6B-F138-D130-4075DBFF149C}"/>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407;p60">
              <a:extLst>
                <a:ext uri="{FF2B5EF4-FFF2-40B4-BE49-F238E27FC236}">
                  <a16:creationId xmlns:a16="http://schemas.microsoft.com/office/drawing/2014/main" id="{7253FA02-AD36-B883-7722-38AF4C9514C0}"/>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B5128BD-5D7F-9E14-F897-D371D49601F3}"/>
              </a:ext>
            </a:extLst>
          </p:cNvPr>
          <p:cNvPicPr>
            <a:picLocks noChangeAspect="1"/>
          </p:cNvPicPr>
          <p:nvPr/>
        </p:nvPicPr>
        <p:blipFill>
          <a:blip r:embed="rId2"/>
          <a:stretch>
            <a:fillRect/>
          </a:stretch>
        </p:blipFill>
        <p:spPr>
          <a:xfrm>
            <a:off x="1409259" y="1527618"/>
            <a:ext cx="3162741" cy="2743583"/>
          </a:xfrm>
          <a:prstGeom prst="rect">
            <a:avLst/>
          </a:prstGeom>
          <a:ln>
            <a:solidFill>
              <a:schemeClr val="accent1">
                <a:lumMod val="50000"/>
              </a:schemeClr>
            </a:solidFill>
          </a:ln>
        </p:spPr>
      </p:pic>
      <p:sp>
        <p:nvSpPr>
          <p:cNvPr id="20" name="Google Shape;173;p16">
            <a:extLst>
              <a:ext uri="{FF2B5EF4-FFF2-40B4-BE49-F238E27FC236}">
                <a16:creationId xmlns:a16="http://schemas.microsoft.com/office/drawing/2014/main" id="{18305297-1958-0E20-5488-6820539AE13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3327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3FD0-05B8-2B05-721B-C859D468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2C134-4640-0B67-B353-DE795D13522B}"/>
              </a:ext>
            </a:extLst>
          </p:cNvPr>
          <p:cNvSpPr>
            <a:spLocks noGrp="1"/>
          </p:cNvSpPr>
          <p:nvPr>
            <p:ph type="ctrTitle"/>
          </p:nvPr>
        </p:nvSpPr>
        <p:spPr/>
        <p:txBody>
          <a:bodyPr/>
          <a:lstStyle/>
          <a:p>
            <a:r>
              <a:rPr lang="en" sz="1200" dirty="0"/>
              <a:t>Key Insights of Average </a:t>
            </a:r>
            <a:r>
              <a:rPr lang="en-US" sz="1200" dirty="0"/>
              <a:t>Area by Type</a:t>
            </a:r>
            <a:endParaRPr lang="en-US" dirty="0"/>
          </a:p>
        </p:txBody>
      </p:sp>
      <p:sp>
        <p:nvSpPr>
          <p:cNvPr id="4" name="Google Shape;1840;p40">
            <a:extLst>
              <a:ext uri="{FF2B5EF4-FFF2-40B4-BE49-F238E27FC236}">
                <a16:creationId xmlns:a16="http://schemas.microsoft.com/office/drawing/2014/main" id="{5A894865-74D1-738C-7F7D-A19516EB2437}"/>
              </a:ext>
            </a:extLst>
          </p:cNvPr>
          <p:cNvSpPr txBox="1">
            <a:spLocks/>
          </p:cNvSpPr>
          <p:nvPr/>
        </p:nvSpPr>
        <p:spPr>
          <a:xfrm>
            <a:off x="5007811" y="1209391"/>
            <a:ext cx="3913198" cy="336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100" dirty="0">
                <a:solidFill>
                  <a:srgbClr val="434343"/>
                </a:solidFill>
                <a:latin typeface="Montserrat Black" panose="00000A00000000000000" pitchFamily="2" charset="0"/>
              </a:rPr>
              <a:t>The bar and line chart "Offers and Average Area by Type" compares property types:</a:t>
            </a:r>
          </a:p>
          <a:p>
            <a:pPr algn="l">
              <a:lnSpc>
                <a:spcPct val="100000"/>
              </a:lnSpc>
            </a:pPr>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 Apartments and Chalets lead in offers, while Duplexes, Penthouses, and Standalone houses have fewer.</a:t>
            </a:r>
          </a:p>
          <a:p>
            <a:pPr lvl="1" algn="l"/>
            <a:r>
              <a:rPr lang="en-US" sz="1100" dirty="0">
                <a:solidFill>
                  <a:srgbClr val="434343"/>
                </a:solidFill>
                <a:latin typeface="Montserrat Black" panose="00000A00000000000000" pitchFamily="2" charset="0"/>
              </a:rPr>
              <a:t>- Studios, Town Houses, and Twin Houses have moderate offer counts.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In terms of area:</a:t>
            </a:r>
          </a:p>
          <a:p>
            <a:pPr lvl="1" algn="l"/>
            <a:r>
              <a:rPr lang="en-US" sz="1100" dirty="0">
                <a:solidFill>
                  <a:srgbClr val="434343"/>
                </a:solidFill>
                <a:latin typeface="Montserrat Black" panose="00000A00000000000000" pitchFamily="2" charset="0"/>
              </a:rPr>
              <a:t>- Standalone houses and Penthouses have the largest space, while Chalets, Duplexes, and Apartments offer smaller areas.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Summary: Apartments and Chalets dominate in availability, whereas Standalone houses and Penthouses provide the most space.</a:t>
            </a:r>
          </a:p>
        </p:txBody>
      </p:sp>
      <p:pic>
        <p:nvPicPr>
          <p:cNvPr id="5" name="Picture 4">
            <a:extLst>
              <a:ext uri="{FF2B5EF4-FFF2-40B4-BE49-F238E27FC236}">
                <a16:creationId xmlns:a16="http://schemas.microsoft.com/office/drawing/2014/main" id="{D1B05A46-240E-DCD8-BB8D-E5AC998F1F9A}"/>
              </a:ext>
            </a:extLst>
          </p:cNvPr>
          <p:cNvPicPr>
            <a:picLocks noChangeAspect="1"/>
          </p:cNvPicPr>
          <p:nvPr/>
        </p:nvPicPr>
        <p:blipFill>
          <a:blip r:embed="rId2"/>
          <a:srcRect/>
          <a:stretch/>
        </p:blipFill>
        <p:spPr>
          <a:xfrm>
            <a:off x="8261025" y="125323"/>
            <a:ext cx="517216" cy="517216"/>
          </a:xfrm>
          <a:prstGeom prst="rect">
            <a:avLst/>
          </a:prstGeom>
        </p:spPr>
      </p:pic>
      <p:pic>
        <p:nvPicPr>
          <p:cNvPr id="17" name="Picture 16">
            <a:extLst>
              <a:ext uri="{FF2B5EF4-FFF2-40B4-BE49-F238E27FC236}">
                <a16:creationId xmlns:a16="http://schemas.microsoft.com/office/drawing/2014/main" id="{94193CC1-8564-A646-8DA4-915E907F9294}"/>
              </a:ext>
            </a:extLst>
          </p:cNvPr>
          <p:cNvPicPr>
            <a:picLocks noChangeAspect="1"/>
          </p:cNvPicPr>
          <p:nvPr/>
        </p:nvPicPr>
        <p:blipFill>
          <a:blip r:embed="rId3"/>
          <a:stretch>
            <a:fillRect/>
          </a:stretch>
        </p:blipFill>
        <p:spPr>
          <a:xfrm>
            <a:off x="1007496" y="1472281"/>
            <a:ext cx="4000315" cy="2515168"/>
          </a:xfrm>
          <a:prstGeom prst="rect">
            <a:avLst/>
          </a:prstGeom>
          <a:ln>
            <a:solidFill>
              <a:schemeClr val="accent1">
                <a:lumMod val="50000"/>
              </a:schemeClr>
            </a:solidFill>
          </a:ln>
        </p:spPr>
      </p:pic>
      <p:sp>
        <p:nvSpPr>
          <p:cNvPr id="19" name="Google Shape;173;p16">
            <a:extLst>
              <a:ext uri="{FF2B5EF4-FFF2-40B4-BE49-F238E27FC236}">
                <a16:creationId xmlns:a16="http://schemas.microsoft.com/office/drawing/2014/main" id="{FD114982-A435-131D-B63B-FEB12C0AE0D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1302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5787CDE-F534-09B0-3621-91B003563EF2}"/>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C038922B-984A-6F98-B722-A7098AA6EA67}"/>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CONCLUSION</a:t>
            </a:r>
          </a:p>
        </p:txBody>
      </p:sp>
      <p:grpSp>
        <p:nvGrpSpPr>
          <p:cNvPr id="186" name="Google Shape;186;p17">
            <a:extLst>
              <a:ext uri="{FF2B5EF4-FFF2-40B4-BE49-F238E27FC236}">
                <a16:creationId xmlns:a16="http://schemas.microsoft.com/office/drawing/2014/main" id="{BEDBE5ED-2623-E2BD-CF20-B79E09E061FA}"/>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A13422B1-8813-5ABA-999D-10643791544F}"/>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54AC67B1-1FDA-4E74-4F56-2467DFD60D61}"/>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2D8140E3-C4C4-D970-B36A-EFAE460F5E3F}"/>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7336BAC2-99BC-ADAD-786F-A8556BB8F71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4A658006-EF05-0C62-5722-AE29929FFD03}"/>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E73350F2-1D50-B8B6-D998-2DBE340049AD}"/>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8042BCC9-258F-2E18-F857-8BA7E4BF6F8F}"/>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84D0E604-7000-E6BF-9411-46000D924FA5}"/>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E728A14E-1290-6A66-A2DD-401C9F796C22}"/>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F64B4F85-216D-F4A0-14E9-4F769B1EF65C}"/>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CE78A3B1-4852-E418-D60F-CED3895BD548}"/>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A949AADC-0F0D-6813-7CE2-DA5CBDAF88DD}"/>
              </a:ext>
            </a:extLst>
          </p:cNvPr>
          <p:cNvSpPr txBox="1">
            <a:spLocks/>
          </p:cNvSpPr>
          <p:nvPr/>
        </p:nvSpPr>
        <p:spPr>
          <a:xfrm>
            <a:off x="6855887" y="-25886"/>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63617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a:spLocks noGrp="1"/>
          </p:cNvSpPr>
          <p:nvPr>
            <p:ph type="subTitle" idx="1"/>
          </p:nvPr>
        </p:nvSpPr>
        <p:spPr>
          <a:xfrm>
            <a:off x="2258081" y="760082"/>
            <a:ext cx="4717500" cy="2726531"/>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US" sz="1400" dirty="0"/>
              <a:t>The Egyptian real estate market, particularly in East Cairo, offers a wide range of properties, with a noticeable concentration of high-end, luxury units in select compounds like </a:t>
            </a:r>
            <a:r>
              <a:rPr lang="en-US" sz="1400" dirty="0" err="1"/>
              <a:t>Katameya</a:t>
            </a:r>
            <a:r>
              <a:rPr lang="en-US" sz="1400" dirty="0"/>
              <a:t> Heights. Cash payments dominate the market, while non-furnished units are more prevalent. Delivery trends suggest a peak in 2024, followed by a sharp decline. Apartments and Chalets are the most offered, but Standalone houses and Penthouses offer more spacious living areas. Finished units are priced highest, and higher floors tend to have larger, more expensive properties.</a:t>
            </a:r>
          </a:p>
          <a:p>
            <a:pPr marL="0" lvl="0" indent="0" algn="ctr" rtl="0">
              <a:spcBef>
                <a:spcPts val="1600"/>
              </a:spcBef>
              <a:spcAft>
                <a:spcPts val="1600"/>
              </a:spcAft>
              <a:buNone/>
            </a:pPr>
            <a:endParaRPr dirty="0"/>
          </a:p>
        </p:txBody>
      </p:sp>
      <p:sp>
        <p:nvSpPr>
          <p:cNvPr id="2" name="Google Shape;173;p16">
            <a:extLst>
              <a:ext uri="{FF2B5EF4-FFF2-40B4-BE49-F238E27FC236}">
                <a16:creationId xmlns:a16="http://schemas.microsoft.com/office/drawing/2014/main" id="{F476A5C4-FFF6-E234-7F11-4FC2A4E45FC2}"/>
              </a:ext>
            </a:extLst>
          </p:cNvPr>
          <p:cNvSpPr txBox="1">
            <a:spLocks/>
          </p:cNvSpPr>
          <p:nvPr/>
        </p:nvSpPr>
        <p:spPr>
          <a:xfrm>
            <a:off x="6838376" y="20049"/>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36"/>
          <p:cNvSpPr txBox="1">
            <a:spLocks noGrp="1"/>
          </p:cNvSpPr>
          <p:nvPr>
            <p:ph type="ctrTitle"/>
          </p:nvPr>
        </p:nvSpPr>
        <p:spPr>
          <a:xfrm>
            <a:off x="461954" y="2008566"/>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THANKS</a:t>
            </a:r>
            <a:endParaRPr dirty="0">
              <a:solidFill>
                <a:schemeClr val="lt2"/>
              </a:solidFill>
            </a:endParaRPr>
          </a:p>
        </p:txBody>
      </p:sp>
      <p:grpSp>
        <p:nvGrpSpPr>
          <p:cNvPr id="1867" name="Google Shape;1867;p36"/>
          <p:cNvGrpSpPr/>
          <p:nvPr/>
        </p:nvGrpSpPr>
        <p:grpSpPr>
          <a:xfrm>
            <a:off x="6086323" y="1653090"/>
            <a:ext cx="3481645" cy="3406550"/>
            <a:chOff x="4095386" y="2301250"/>
            <a:chExt cx="2149164" cy="2102809"/>
          </a:xfrm>
        </p:grpSpPr>
        <p:sp>
          <p:nvSpPr>
            <p:cNvPr id="1868" name="Google Shape;1868;p36"/>
            <p:cNvSpPr/>
            <p:nvPr/>
          </p:nvSpPr>
          <p:spPr>
            <a:xfrm>
              <a:off x="4095386" y="301880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4343611" y="3422034"/>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6"/>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6"/>
          <p:cNvGrpSpPr/>
          <p:nvPr/>
        </p:nvGrpSpPr>
        <p:grpSpPr>
          <a:xfrm>
            <a:off x="6489414" y="2915087"/>
            <a:ext cx="2792057" cy="2314899"/>
            <a:chOff x="202950" y="1579375"/>
            <a:chExt cx="1537900" cy="1275075"/>
          </a:xfrm>
        </p:grpSpPr>
        <p:sp>
          <p:nvSpPr>
            <p:cNvPr id="1875" name="Google Shape;1875;p36"/>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36"/>
          <p:cNvSpPr/>
          <p:nvPr/>
        </p:nvSpPr>
        <p:spPr>
          <a:xfrm>
            <a:off x="944935" y="8112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5479175" y="312600"/>
            <a:ext cx="1655580" cy="972905"/>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txBox="1">
            <a:spLocks noGrp="1"/>
          </p:cNvSpPr>
          <p:nvPr>
            <p:ph type="subTitle" idx="1"/>
          </p:nvPr>
        </p:nvSpPr>
        <p:spPr>
          <a:xfrm flipH="1">
            <a:off x="1658954" y="2815535"/>
            <a:ext cx="3012300" cy="120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dirty="0">
                <a:solidFill>
                  <a:srgbClr val="434343"/>
                </a:solidFill>
              </a:rPr>
              <a:t>Does anyone have any questions?</a:t>
            </a:r>
            <a:endParaRPr sz="1600" dirty="0">
              <a:solidFill>
                <a:srgbClr val="434343"/>
              </a:solidFill>
            </a:endParaRPr>
          </a:p>
          <a:p>
            <a:pPr marL="0" lvl="0" indent="0" algn="r" rtl="0">
              <a:spcBef>
                <a:spcPts val="0"/>
              </a:spcBef>
              <a:spcAft>
                <a:spcPts val="0"/>
              </a:spcAft>
              <a:buClr>
                <a:schemeClr val="dk1"/>
              </a:buClr>
              <a:buSzPts val="1100"/>
              <a:buFont typeface="Arial"/>
              <a:buNone/>
            </a:pPr>
            <a:endParaRPr dirty="0">
              <a:solidFill>
                <a:srgbClr val="434343"/>
              </a:solidFill>
            </a:endParaRPr>
          </a:p>
          <a:p>
            <a:pPr marL="0" lvl="0" indent="0" algn="r" rtl="0">
              <a:spcBef>
                <a:spcPts val="0"/>
              </a:spcBef>
              <a:spcAft>
                <a:spcPts val="0"/>
              </a:spcAft>
              <a:buNone/>
            </a:pPr>
            <a:endParaRPr dirty="0"/>
          </a:p>
        </p:txBody>
      </p:sp>
      <p:sp>
        <p:nvSpPr>
          <p:cNvPr id="1892" name="Google Shape;1892;p36"/>
          <p:cNvSpPr/>
          <p:nvPr/>
        </p:nvSpPr>
        <p:spPr>
          <a:xfrm>
            <a:off x="76260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78927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E07E6933-9809-5765-7AB0-76A3F8E007B4}"/>
              </a:ext>
            </a:extLst>
          </p:cNvPr>
          <p:cNvSpPr txBox="1">
            <a:spLocks/>
          </p:cNvSpPr>
          <p:nvPr/>
        </p:nvSpPr>
        <p:spPr>
          <a:xfrm>
            <a:off x="6838601" y="104378"/>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INTRODUCTION</a:t>
            </a:r>
            <a:endParaRPr dirty="0">
              <a:solidFill>
                <a:srgbClr val="434343"/>
              </a:solidFill>
            </a:endParaRPr>
          </a:p>
        </p:txBody>
      </p:sp>
      <p:grpSp>
        <p:nvGrpSpPr>
          <p:cNvPr id="186" name="Google Shape;186;p17"/>
          <p:cNvGrpSpPr/>
          <p:nvPr/>
        </p:nvGrpSpPr>
        <p:grpSpPr>
          <a:xfrm>
            <a:off x="5811131" y="1111432"/>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CC399274-185E-A0BE-C2D0-832C6E2B7CD8}"/>
              </a:ext>
            </a:extLst>
          </p:cNvPr>
          <p:cNvSpPr txBox="1">
            <a:spLocks/>
          </p:cNvSpPr>
          <p:nvPr/>
        </p:nvSpPr>
        <p:spPr>
          <a:xfrm>
            <a:off x="700830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This Presentation About?</a:t>
            </a:r>
            <a:endParaRPr dirty="0"/>
          </a:p>
        </p:txBody>
      </p:sp>
      <p:sp>
        <p:nvSpPr>
          <p:cNvPr id="353" name="Google Shape;353;p20"/>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 MARKET ADAPTED TO YOUR NEEDS</a:t>
            </a:r>
            <a:endParaRPr dirty="0"/>
          </a:p>
        </p:txBody>
      </p:sp>
      <p:sp>
        <p:nvSpPr>
          <p:cNvPr id="354" name="Google Shape;354;p20"/>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Egypt’s real estate market offers diverse options, from residential compounds to various city regions, shaped by growing demand and buyer preferences.</a:t>
            </a:r>
          </a:p>
        </p:txBody>
      </p:sp>
      <p:sp>
        <p:nvSpPr>
          <p:cNvPr id="355" name="Google Shape;355;p20"/>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Buyers can choose between urban convenience or quieter suburban spaces, each offering unique advantages.</a:t>
            </a:r>
            <a:endParaRPr sz="1200" dirty="0"/>
          </a:p>
        </p:txBody>
      </p:sp>
      <p:sp>
        <p:nvSpPr>
          <p:cNvPr id="356" name="Google Shape;356;p20"/>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LOCATION CHOICES</a:t>
            </a:r>
            <a:endParaRPr dirty="0"/>
          </a:p>
        </p:txBody>
      </p:sp>
      <p:sp>
        <p:nvSpPr>
          <p:cNvPr id="357" name="Google Shape;357;p20"/>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Property choices range from city apartments to suburban villas, with prices influenced by location, type, and amenities.</a:t>
            </a:r>
            <a:endParaRPr sz="1200" dirty="0"/>
          </a:p>
        </p:txBody>
      </p:sp>
      <p:sp>
        <p:nvSpPr>
          <p:cNvPr id="358" name="Google Shape;358;p20"/>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PROPERTY TYPES</a:t>
            </a:r>
            <a:endParaRPr dirty="0"/>
          </a:p>
        </p:txBody>
      </p:sp>
      <p:sp>
        <p:nvSpPr>
          <p:cNvPr id="359" name="Google Shape;359;p20"/>
          <p:cNvSpPr/>
          <p:nvPr/>
        </p:nvSpPr>
        <p:spPr>
          <a:xfrm>
            <a:off x="2637549" y="339895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5093353" y="339855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403382" y="318468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373761" y="347865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315156" y="389043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386676" y="305415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402745" y="397738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491609" y="368435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491609" y="327291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579165" y="397738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403382" y="415601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579802" y="415601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403382" y="433246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579802" y="433246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462290" y="453723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481512" y="356684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670160" y="339756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5031108" y="482056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324733" y="480396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840124" y="391851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878552" y="396578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171627" y="371426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3059363" y="390612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3032926" y="403233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3116064" y="411638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457001" y="423967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552576" y="434242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552576" y="447932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553709" y="461625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552576" y="475350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725114" y="434269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725114" y="447924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713351" y="461629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712609" y="475374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451281" y="412002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226874" y="411638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3115495" y="428063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226557" y="428063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3116064" y="444903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227158" y="444903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116064" y="461537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226874" y="461537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3115495" y="477959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26557" y="477959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985947" y="396578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4093390" y="396578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878552" y="406405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985947" y="406405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4093390" y="406405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878552" y="416231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985947" y="416231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4093390" y="416231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878552" y="426058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985947" y="426058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4093390" y="426058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878552" y="435883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985947" y="435883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4093390" y="435883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878552" y="445712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985947" y="445712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4093390" y="445712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878552" y="455539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985947" y="455539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093390" y="455539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878552" y="465364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985947" y="465364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093390" y="465364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878552" y="475191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985947" y="475191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093390" y="475191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878552" y="485020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985947" y="485020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093390" y="485020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878552" y="464801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985947" y="464801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093390" y="464801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878552" y="385946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604371" y="380122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642766" y="384849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750161" y="384849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857588" y="384849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642766" y="394130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750161" y="394130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857588" y="394130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642766" y="403408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750161" y="403408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857588" y="403408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642766" y="412690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750161" y="412690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857588" y="412690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642766" y="421973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944815" y="404122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823252" y="416279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916198" y="449619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917513" y="437501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16198" y="425376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916198" y="461741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916198" y="473897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916198" y="486018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4116415" y="425376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4116415" y="437501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4116415" y="449622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4116415" y="461744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116415" y="473897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116415" y="486022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750161" y="421973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857588" y="421973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642766" y="431255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750161" y="431255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857588" y="431255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642766" y="440533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750161" y="440533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857588" y="440533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642766" y="449814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750161" y="449814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857588" y="449814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642766" y="459096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750161" y="459096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857588" y="459096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42766" y="462819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50161" y="462819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857588" y="462819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642766" y="472568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750161" y="472568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857588" y="472568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642766" y="483181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750161" y="483181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857588" y="483181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223920" y="378335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288632" y="385577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383136" y="385577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477608" y="385577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5004401" y="342777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150224" y="358424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257667" y="369342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5042797" y="380259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257667" y="380259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5042797" y="391179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150224" y="391179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257667" y="391179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5042797" y="402097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150224" y="402097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257667" y="402097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5042797" y="413016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150224" y="413016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257667" y="413016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42797" y="423934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150224" y="423934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257667" y="423934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5042797" y="434854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150224" y="434854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257667" y="434854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5042797" y="445772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150224" y="445772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257667" y="445772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5042797" y="456692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150224" y="456692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257667" y="456692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042797" y="467610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150224" y="467610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257667" y="467610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5042797" y="478529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150224" y="478529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257667" y="478529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431018" y="298886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449494" y="315751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491640" y="320469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599051" y="320469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706478" y="320469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491640" y="330840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599051" y="330840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706478" y="330840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491640" y="341214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599051" y="341214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706478" y="341214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91640" y="351585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599051" y="351585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706478" y="351585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491640" y="361959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599051" y="361959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706478" y="361959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491640" y="372330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599051" y="372330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706478" y="372330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491640" y="382704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599051" y="382704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706478" y="382704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491640" y="393078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599051" y="393078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706478" y="393078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491640" y="403449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599051" y="403449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706478" y="403449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491640" y="41382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599051" y="41382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706478" y="41382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491640" y="424194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599051" y="424194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706478" y="424194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491640" y="434568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599051" y="434568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706478" y="434568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491640" y="444939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599051" y="444939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706478" y="444939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491640" y="455313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599051" y="455313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706478" y="455313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491640" y="465687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599051" y="465687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706478" y="465687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491640" y="476058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599051" y="476058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706478" y="476058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491640" y="486433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599051" y="486433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706478" y="486433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487890" y="304407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595333" y="304407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702727" y="304407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928426" y="505220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940251" y="501942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416045" y="446043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416045" y="504476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603510" y="481211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346835" y="444663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632668" y="461653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521523" y="487765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551672" y="482781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521523" y="490624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521523" y="493964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521523" y="497302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521523" y="500645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767500" y="487765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797632" y="482234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767500" y="490624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767500" y="493964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767500" y="497302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767500" y="500645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292751" y="503789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5110594" y="444139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5110594" y="504406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250231" y="480411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5039939" y="443025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608618" y="498245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249581" y="428355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403684" y="453212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549052" y="394606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730770" y="424483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723254" y="515594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252515" y="447584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374001" y="467205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918015" y="450034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5027097" y="468748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684653" y="469790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765324" y="482798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468960" y="457973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571857" y="474570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753298" y="444126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867113" y="466754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6030372" y="420445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174019" y="444056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257667" y="358424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150224" y="347505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257667" y="347505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5042797" y="347505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5042797" y="358424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5042797" y="369342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150224" y="369342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150224" y="380259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3AA9D154-961E-2A7F-7880-99097A4AE10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508BF2A9-BD93-B6EE-C67A-C474B5D27A81}"/>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B4A55645-344D-67FA-AF27-94732A13C44F}"/>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t>The Analysis of The Project</a:t>
            </a:r>
            <a:endParaRPr dirty="0"/>
          </a:p>
        </p:txBody>
      </p:sp>
      <p:grpSp>
        <p:nvGrpSpPr>
          <p:cNvPr id="142" name="Google Shape;142;p15">
            <a:extLst>
              <a:ext uri="{FF2B5EF4-FFF2-40B4-BE49-F238E27FC236}">
                <a16:creationId xmlns:a16="http://schemas.microsoft.com/office/drawing/2014/main" id="{C22748C1-EF78-749B-2385-21B02AE8AD5B}"/>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86A48D63-4B7E-2EB4-F9E3-78C6802547B4}"/>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A28F2B7A-E1E8-6BD6-F702-B6440C1C1C02}"/>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66625A6F-93BC-1967-7BE8-0C493A8EE15C}"/>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81F6891A-513B-3620-C768-5B2C87E7561F}"/>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C0700A25-B04E-7278-AA2A-B967F374F779}"/>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CB9C7A4-51C0-F782-518E-25192795ABA5}"/>
              </a:ext>
            </a:extLst>
          </p:cNvPr>
          <p:cNvSpPr txBox="1"/>
          <p:nvPr/>
        </p:nvSpPr>
        <p:spPr>
          <a:xfrm>
            <a:off x="1357862" y="1056902"/>
            <a:ext cx="6757866" cy="3220882"/>
          </a:xfrm>
          <a:prstGeom prst="rect">
            <a:avLst/>
          </a:prstGeom>
          <a:noFill/>
        </p:spPr>
        <p:txBody>
          <a:bodyPr wrap="square">
            <a:spAutoFit/>
          </a:bodyPr>
          <a:lstStyle/>
          <a:p>
            <a:pPr marL="228600" indent="-228600">
              <a:lnSpc>
                <a:spcPct val="115000"/>
              </a:lnSpc>
              <a:buClr>
                <a:schemeClr val="tx1">
                  <a:lumMod val="75000"/>
                  <a:lumOff val="25000"/>
                </a:schemeClr>
              </a:buClr>
              <a:buFont typeface="+mj-lt"/>
              <a:buAutoNum type="arabicPeriod"/>
            </a:pPr>
            <a:r>
              <a:rPr lang="en-US" dirty="0">
                <a:solidFill>
                  <a:srgbClr val="434343"/>
                </a:solidFill>
                <a:latin typeface="Montserrat ExtraBold"/>
              </a:rPr>
              <a:t>WHAT WE ANALYZED :</a:t>
            </a:r>
          </a:p>
          <a:p>
            <a:r>
              <a:rPr lang="en-US" sz="1200" dirty="0">
                <a:solidFill>
                  <a:srgbClr val="434343"/>
                </a:solidFill>
                <a:latin typeface="EB Garamond"/>
                <a:ea typeface="EB Garamond"/>
              </a:rPr>
              <a:t>In this project, we analyzed key aspects of the real estate market, including property prices, locations, and delivery timelines.</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2"/>
            </a:pPr>
            <a:r>
              <a:rPr lang="en-US" dirty="0">
                <a:solidFill>
                  <a:srgbClr val="434343"/>
                </a:solidFill>
                <a:latin typeface="Montserrat ExtraBold"/>
              </a:rPr>
              <a:t>INSIGHTS ON PROPERTY FEATURES : </a:t>
            </a:r>
          </a:p>
          <a:p>
            <a:r>
              <a:rPr lang="en-US" sz="1200" dirty="0">
                <a:solidFill>
                  <a:srgbClr val="434343"/>
                </a:solidFill>
                <a:latin typeface="EB Garamond"/>
                <a:ea typeface="EB Garamond"/>
              </a:rPr>
              <a:t>We also examined property features such as the number of bedrooms, bathrooms, and the overall area size, providing detailed insights into buyer preferences.</a:t>
            </a:r>
          </a:p>
          <a:p>
            <a:endParaRPr lang="en-US" dirty="0">
              <a:solidFill>
                <a:srgbClr val="434343"/>
              </a:solidFill>
              <a:latin typeface="EB Garamond"/>
              <a:ea typeface="EB Garamond"/>
            </a:endParaRPr>
          </a:p>
          <a:p>
            <a:endParaRPr lang="en-US"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3"/>
            </a:pPr>
            <a:r>
              <a:rPr lang="en-US" dirty="0">
                <a:solidFill>
                  <a:srgbClr val="434343"/>
                </a:solidFill>
                <a:latin typeface="Montserrat ExtraBold"/>
              </a:rPr>
              <a:t>MARKET TRENDS &amp; FORECAST :</a:t>
            </a:r>
          </a:p>
          <a:p>
            <a:r>
              <a:rPr lang="en-US" sz="1200" dirty="0">
                <a:solidFill>
                  <a:srgbClr val="434343"/>
                </a:solidFill>
                <a:latin typeface="EB Garamond"/>
                <a:ea typeface="EB Garamond"/>
              </a:rPr>
              <a:t>Our analysis offers valuable insights into current market trends and helps forecast future developments in Egypt’s real estate landscape.</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p:txBody>
      </p:sp>
      <p:sp>
        <p:nvSpPr>
          <p:cNvPr id="4" name="Google Shape;173;p16">
            <a:extLst>
              <a:ext uri="{FF2B5EF4-FFF2-40B4-BE49-F238E27FC236}">
                <a16:creationId xmlns:a16="http://schemas.microsoft.com/office/drawing/2014/main" id="{F2D1DCB6-4DF5-7DD7-A922-85270FF7A2CC}"/>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856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3">
          <a:extLst>
            <a:ext uri="{FF2B5EF4-FFF2-40B4-BE49-F238E27FC236}">
              <a16:creationId xmlns:a16="http://schemas.microsoft.com/office/drawing/2014/main" id="{53A267D7-1D9C-3AA7-676C-57C1384DD222}"/>
            </a:ext>
          </a:extLst>
        </p:cNvPr>
        <p:cNvGrpSpPr/>
        <p:nvPr/>
      </p:nvGrpSpPr>
      <p:grpSpPr>
        <a:xfrm>
          <a:off x="0" y="0"/>
          <a:ext cx="0" cy="0"/>
          <a:chOff x="0" y="0"/>
          <a:chExt cx="0" cy="0"/>
        </a:xfrm>
      </p:grpSpPr>
      <p:sp>
        <p:nvSpPr>
          <p:cNvPr id="1114" name="Google Shape;1114;p29">
            <a:extLst>
              <a:ext uri="{FF2B5EF4-FFF2-40B4-BE49-F238E27FC236}">
                <a16:creationId xmlns:a16="http://schemas.microsoft.com/office/drawing/2014/main" id="{E37A99DB-DD7B-0FC9-91C8-0D4271B1B6AA}"/>
              </a:ext>
            </a:extLst>
          </p:cNvPr>
          <p:cNvSpPr txBox="1"/>
          <p:nvPr/>
        </p:nvSpPr>
        <p:spPr>
          <a:xfrm>
            <a:off x="2522320" y="2921762"/>
            <a:ext cx="1150490" cy="471714"/>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3. HumData</a:t>
            </a:r>
            <a:endParaRPr sz="1100" dirty="0">
              <a:solidFill>
                <a:srgbClr val="434343"/>
              </a:solidFill>
              <a:latin typeface="Montserrat ExtraBold"/>
              <a:ea typeface="Montserrat ExtraBold"/>
              <a:cs typeface="Montserrat ExtraBold"/>
              <a:sym typeface="Montserrat ExtraBold"/>
            </a:endParaRPr>
          </a:p>
        </p:txBody>
      </p:sp>
      <p:sp>
        <p:nvSpPr>
          <p:cNvPr id="1115" name="Google Shape;1115;p29">
            <a:extLst>
              <a:ext uri="{FF2B5EF4-FFF2-40B4-BE49-F238E27FC236}">
                <a16:creationId xmlns:a16="http://schemas.microsoft.com/office/drawing/2014/main" id="{3A561545-64B5-9A1F-CB77-0AE4C5FFDFC3}"/>
              </a:ext>
            </a:extLst>
          </p:cNvPr>
          <p:cNvSpPr txBox="1"/>
          <p:nvPr/>
        </p:nvSpPr>
        <p:spPr>
          <a:xfrm>
            <a:off x="5369882" y="1805121"/>
            <a:ext cx="1226215"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UCI .4 </a:t>
            </a:r>
            <a:endParaRPr sz="1100" dirty="0">
              <a:solidFill>
                <a:srgbClr val="434343"/>
              </a:solidFill>
              <a:latin typeface="Montserrat ExtraBold"/>
              <a:ea typeface="Montserrat ExtraBold"/>
              <a:cs typeface="Montserrat ExtraBold"/>
              <a:sym typeface="Montserrat ExtraBold"/>
            </a:endParaRPr>
          </a:p>
        </p:txBody>
      </p:sp>
      <p:sp>
        <p:nvSpPr>
          <p:cNvPr id="1116" name="Google Shape;1116;p29">
            <a:extLst>
              <a:ext uri="{FF2B5EF4-FFF2-40B4-BE49-F238E27FC236}">
                <a16:creationId xmlns:a16="http://schemas.microsoft.com/office/drawing/2014/main" id="{5C8A124A-3FD4-5712-64E9-CAA9319B466C}"/>
              </a:ext>
            </a:extLst>
          </p:cNvPr>
          <p:cNvSpPr txBox="1"/>
          <p:nvPr/>
        </p:nvSpPr>
        <p:spPr>
          <a:xfrm>
            <a:off x="2503433" y="1790798"/>
            <a:ext cx="1307978"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1. Data World</a:t>
            </a:r>
            <a:endParaRPr sz="1100" dirty="0">
              <a:solidFill>
                <a:srgbClr val="434343"/>
              </a:solidFill>
              <a:latin typeface="Montserrat ExtraBold"/>
              <a:ea typeface="Montserrat ExtraBold"/>
              <a:cs typeface="Montserrat ExtraBold"/>
              <a:sym typeface="Montserrat ExtraBold"/>
            </a:endParaRPr>
          </a:p>
        </p:txBody>
      </p:sp>
      <p:sp>
        <p:nvSpPr>
          <p:cNvPr id="1117" name="Google Shape;1117;p29">
            <a:extLst>
              <a:ext uri="{FF2B5EF4-FFF2-40B4-BE49-F238E27FC236}">
                <a16:creationId xmlns:a16="http://schemas.microsoft.com/office/drawing/2014/main" id="{ADA5779E-39A6-2F89-A172-B600DE1BFCA2}"/>
              </a:ext>
            </a:extLst>
          </p:cNvPr>
          <p:cNvSpPr txBox="1"/>
          <p:nvPr/>
        </p:nvSpPr>
        <p:spPr>
          <a:xfrm>
            <a:off x="2099619" y="2327093"/>
            <a:ext cx="1042677"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2. Kaggle</a:t>
            </a:r>
            <a:endParaRPr sz="1100" dirty="0">
              <a:solidFill>
                <a:srgbClr val="434343"/>
              </a:solidFill>
              <a:latin typeface="Montserrat ExtraBold"/>
              <a:ea typeface="Montserrat ExtraBold"/>
              <a:cs typeface="Montserrat ExtraBold"/>
              <a:sym typeface="Montserrat ExtraBold"/>
            </a:endParaRPr>
          </a:p>
        </p:txBody>
      </p:sp>
      <p:sp>
        <p:nvSpPr>
          <p:cNvPr id="1119" name="Google Shape;1119;p29">
            <a:extLst>
              <a:ext uri="{FF2B5EF4-FFF2-40B4-BE49-F238E27FC236}">
                <a16:creationId xmlns:a16="http://schemas.microsoft.com/office/drawing/2014/main" id="{49C49683-368E-CC63-89D6-90A4925BAEE5}"/>
              </a:ext>
            </a:extLst>
          </p:cNvPr>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Data Source</a:t>
            </a:r>
            <a:endParaRPr dirty="0"/>
          </a:p>
        </p:txBody>
      </p:sp>
      <p:grpSp>
        <p:nvGrpSpPr>
          <p:cNvPr id="1120" name="Google Shape;1120;p29">
            <a:extLst>
              <a:ext uri="{FF2B5EF4-FFF2-40B4-BE49-F238E27FC236}">
                <a16:creationId xmlns:a16="http://schemas.microsoft.com/office/drawing/2014/main" id="{9932AD46-8C1A-1588-D1CD-550422B5877F}"/>
              </a:ext>
            </a:extLst>
          </p:cNvPr>
          <p:cNvGrpSpPr/>
          <p:nvPr/>
        </p:nvGrpSpPr>
        <p:grpSpPr>
          <a:xfrm>
            <a:off x="3507681" y="1507431"/>
            <a:ext cx="2128637" cy="2128637"/>
            <a:chOff x="1190500" y="238125"/>
            <a:chExt cx="5236500" cy="5236500"/>
          </a:xfrm>
        </p:grpSpPr>
        <p:sp>
          <p:nvSpPr>
            <p:cNvPr id="1121" name="Google Shape;1121;p29">
              <a:extLst>
                <a:ext uri="{FF2B5EF4-FFF2-40B4-BE49-F238E27FC236}">
                  <a16:creationId xmlns:a16="http://schemas.microsoft.com/office/drawing/2014/main" id="{50AAA595-F1A0-5177-1712-60F2BFCF0F5D}"/>
                </a:ext>
              </a:extLst>
            </p:cNvPr>
            <p:cNvSpPr/>
            <p:nvPr/>
          </p:nvSpPr>
          <p:spPr>
            <a:xfrm>
              <a:off x="1190500" y="238125"/>
              <a:ext cx="5236500" cy="5236500"/>
            </a:xfrm>
            <a:custGeom>
              <a:avLst/>
              <a:gdLst/>
              <a:ahLst/>
              <a:cxnLst/>
              <a:rect l="l" t="t" r="r" b="b"/>
              <a:pathLst>
                <a:path w="209460" h="209460" extrusionOk="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29">
              <a:extLst>
                <a:ext uri="{FF2B5EF4-FFF2-40B4-BE49-F238E27FC236}">
                  <a16:creationId xmlns:a16="http://schemas.microsoft.com/office/drawing/2014/main" id="{D37190F6-318F-89A9-0B6B-AE455EC34BCF}"/>
                </a:ext>
              </a:extLst>
            </p:cNvPr>
            <p:cNvSpPr/>
            <p:nvPr/>
          </p:nvSpPr>
          <p:spPr>
            <a:xfrm>
              <a:off x="2004175" y="1051800"/>
              <a:ext cx="3609125" cy="3609125"/>
            </a:xfrm>
            <a:custGeom>
              <a:avLst/>
              <a:gdLst/>
              <a:ahLst/>
              <a:cxnLst/>
              <a:rect l="l" t="t" r="r" b="b"/>
              <a:pathLst>
                <a:path w="144365" h="144365" extrusionOk="0">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a:extLst>
                <a:ext uri="{FF2B5EF4-FFF2-40B4-BE49-F238E27FC236}">
                  <a16:creationId xmlns:a16="http://schemas.microsoft.com/office/drawing/2014/main" id="{E34EBC38-6D3F-4BB2-DE4E-812573058412}"/>
                </a:ext>
              </a:extLst>
            </p:cNvPr>
            <p:cNvSpPr/>
            <p:nvPr/>
          </p:nvSpPr>
          <p:spPr>
            <a:xfrm>
              <a:off x="2771526" y="1819151"/>
              <a:ext cx="2074426" cy="2074426"/>
            </a:xfrm>
            <a:custGeom>
              <a:avLst/>
              <a:gdLst/>
              <a:ahLst/>
              <a:cxnLst/>
              <a:rect l="l" t="t" r="r" b="b"/>
              <a:pathLst>
                <a:path w="82977" h="82977" extrusionOk="0">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29">
              <a:extLst>
                <a:ext uri="{FF2B5EF4-FFF2-40B4-BE49-F238E27FC236}">
                  <a16:creationId xmlns:a16="http://schemas.microsoft.com/office/drawing/2014/main" id="{E899520C-6259-B7E0-1019-8BDDD639EA1C}"/>
                </a:ext>
              </a:extLst>
            </p:cNvPr>
            <p:cNvSpPr/>
            <p:nvPr/>
          </p:nvSpPr>
          <p:spPr>
            <a:xfrm>
              <a:off x="1190500" y="240800"/>
              <a:ext cx="2500200" cy="5231150"/>
            </a:xfrm>
            <a:custGeom>
              <a:avLst/>
              <a:gdLst/>
              <a:ahLst/>
              <a:cxnLst/>
              <a:rect l="l" t="t" r="r" b="b"/>
              <a:pathLst>
                <a:path w="100008" h="209246" extrusionOk="0">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9">
              <a:extLst>
                <a:ext uri="{FF2B5EF4-FFF2-40B4-BE49-F238E27FC236}">
                  <a16:creationId xmlns:a16="http://schemas.microsoft.com/office/drawing/2014/main" id="{22DB004D-E1DE-4DAA-336C-20C0BD4EAA50}"/>
                </a:ext>
              </a:extLst>
            </p:cNvPr>
            <p:cNvSpPr/>
            <p:nvPr/>
          </p:nvSpPr>
          <p:spPr>
            <a:xfrm>
              <a:off x="2004175" y="1055675"/>
              <a:ext cx="1686525" cy="3601400"/>
            </a:xfrm>
            <a:custGeom>
              <a:avLst/>
              <a:gdLst/>
              <a:ahLst/>
              <a:cxnLst/>
              <a:rect l="l" t="t" r="r" b="b"/>
              <a:pathLst>
                <a:path w="67461" h="144056" extrusionOk="0">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5" name="Google Shape;1135;p29">
            <a:extLst>
              <a:ext uri="{FF2B5EF4-FFF2-40B4-BE49-F238E27FC236}">
                <a16:creationId xmlns:a16="http://schemas.microsoft.com/office/drawing/2014/main" id="{0A2D84CD-9493-BA7B-1785-D6695C504EE0}"/>
              </a:ext>
            </a:extLst>
          </p:cNvPr>
          <p:cNvCxnSpPr/>
          <p:nvPr/>
        </p:nvCxnSpPr>
        <p:spPr>
          <a:xfrm>
            <a:off x="2124489" y="2553733"/>
            <a:ext cx="1417320" cy="0"/>
          </a:xfrm>
          <a:prstGeom prst="straightConnector1">
            <a:avLst/>
          </a:prstGeom>
          <a:noFill/>
          <a:ln w="19050" cap="flat" cmpd="sng">
            <a:solidFill>
              <a:srgbClr val="434343"/>
            </a:solidFill>
            <a:prstDash val="solid"/>
            <a:round/>
            <a:headEnd type="oval" w="med" len="med"/>
            <a:tailEnd type="oval" w="med" len="med"/>
          </a:ln>
        </p:spPr>
      </p:cxnSp>
      <p:cxnSp>
        <p:nvCxnSpPr>
          <p:cNvPr id="1136" name="Google Shape;1136;p29">
            <a:extLst>
              <a:ext uri="{FF2B5EF4-FFF2-40B4-BE49-F238E27FC236}">
                <a16:creationId xmlns:a16="http://schemas.microsoft.com/office/drawing/2014/main" id="{5BC4AFA5-D2AB-913A-B8C9-91B2B4133610}"/>
              </a:ext>
            </a:extLst>
          </p:cNvPr>
          <p:cNvCxnSpPr/>
          <p:nvPr/>
        </p:nvCxnSpPr>
        <p:spPr>
          <a:xfrm>
            <a:off x="2552564" y="3161568"/>
            <a:ext cx="1171500" cy="0"/>
          </a:xfrm>
          <a:prstGeom prst="straightConnector1">
            <a:avLst/>
          </a:prstGeom>
          <a:noFill/>
          <a:ln w="19050" cap="flat" cmpd="sng">
            <a:solidFill>
              <a:srgbClr val="434343"/>
            </a:solidFill>
            <a:prstDash val="solid"/>
            <a:round/>
            <a:headEnd type="oval" w="med" len="med"/>
            <a:tailEnd type="oval" w="med" len="med"/>
          </a:ln>
        </p:spPr>
      </p:cxnSp>
      <p:cxnSp>
        <p:nvCxnSpPr>
          <p:cNvPr id="1137" name="Google Shape;1137;p29">
            <a:extLst>
              <a:ext uri="{FF2B5EF4-FFF2-40B4-BE49-F238E27FC236}">
                <a16:creationId xmlns:a16="http://schemas.microsoft.com/office/drawing/2014/main" id="{D7FDB454-7D29-A542-2F1C-A5C4D3242C96}"/>
              </a:ext>
            </a:extLst>
          </p:cNvPr>
          <p:cNvCxnSpPr>
            <a:cxnSpLocks/>
            <a:endCxn id="24" idx="3"/>
          </p:cNvCxnSpPr>
          <p:nvPr/>
        </p:nvCxnSpPr>
        <p:spPr>
          <a:xfrm flipV="1">
            <a:off x="5602433" y="2618753"/>
            <a:ext cx="1418122" cy="4214"/>
          </a:xfrm>
          <a:prstGeom prst="straightConnector1">
            <a:avLst/>
          </a:prstGeom>
          <a:noFill/>
          <a:ln w="19050" cap="flat" cmpd="sng">
            <a:solidFill>
              <a:srgbClr val="434343"/>
            </a:solidFill>
            <a:prstDash val="solid"/>
            <a:round/>
            <a:headEnd type="oval" w="med" len="med"/>
            <a:tailEnd type="oval" w="med" len="med"/>
          </a:ln>
        </p:spPr>
      </p:cxnSp>
      <p:cxnSp>
        <p:nvCxnSpPr>
          <p:cNvPr id="1138" name="Google Shape;1138;p29">
            <a:extLst>
              <a:ext uri="{FF2B5EF4-FFF2-40B4-BE49-F238E27FC236}">
                <a16:creationId xmlns:a16="http://schemas.microsoft.com/office/drawing/2014/main" id="{B1712C33-E6E1-4216-8DA9-B81772CC19B3}"/>
              </a:ext>
            </a:extLst>
          </p:cNvPr>
          <p:cNvCxnSpPr/>
          <p:nvPr/>
        </p:nvCxnSpPr>
        <p:spPr>
          <a:xfrm>
            <a:off x="5320485" y="3186877"/>
            <a:ext cx="1171500" cy="0"/>
          </a:xfrm>
          <a:prstGeom prst="straightConnector1">
            <a:avLst/>
          </a:prstGeom>
          <a:noFill/>
          <a:ln w="19050" cap="flat" cmpd="sng">
            <a:solidFill>
              <a:srgbClr val="434343"/>
            </a:solidFill>
            <a:prstDash val="solid"/>
            <a:round/>
            <a:headEnd type="oval" w="med" len="med"/>
            <a:tailEnd type="oval" w="med" len="med"/>
          </a:ln>
        </p:spPr>
      </p:cxnSp>
      <p:grpSp>
        <p:nvGrpSpPr>
          <p:cNvPr id="2" name="Google Shape;7111;p45">
            <a:extLst>
              <a:ext uri="{FF2B5EF4-FFF2-40B4-BE49-F238E27FC236}">
                <a16:creationId xmlns:a16="http://schemas.microsoft.com/office/drawing/2014/main" id="{478B075F-069E-9EE6-BFE6-9FB579E3759A}"/>
              </a:ext>
            </a:extLst>
          </p:cNvPr>
          <p:cNvGrpSpPr/>
          <p:nvPr/>
        </p:nvGrpSpPr>
        <p:grpSpPr>
          <a:xfrm>
            <a:off x="4401334" y="2405747"/>
            <a:ext cx="331993" cy="331993"/>
            <a:chOff x="870939" y="2439293"/>
            <a:chExt cx="331993" cy="331993"/>
          </a:xfrm>
        </p:grpSpPr>
        <p:sp>
          <p:nvSpPr>
            <p:cNvPr id="3" name="Google Shape;7112;p45">
              <a:extLst>
                <a:ext uri="{FF2B5EF4-FFF2-40B4-BE49-F238E27FC236}">
                  <a16:creationId xmlns:a16="http://schemas.microsoft.com/office/drawing/2014/main" id="{8472391D-407A-4A89-8E0F-D9B53C53979D}"/>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13;p45">
              <a:extLst>
                <a:ext uri="{FF2B5EF4-FFF2-40B4-BE49-F238E27FC236}">
                  <a16:creationId xmlns:a16="http://schemas.microsoft.com/office/drawing/2014/main" id="{B0D7219F-1F9C-B5AD-10FB-F70C80770AE0}"/>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14;p45">
              <a:extLst>
                <a:ext uri="{FF2B5EF4-FFF2-40B4-BE49-F238E27FC236}">
                  <a16:creationId xmlns:a16="http://schemas.microsoft.com/office/drawing/2014/main" id="{480D36A3-9797-CC56-4300-1698A354080D}"/>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15;p45">
              <a:extLst>
                <a:ext uri="{FF2B5EF4-FFF2-40B4-BE49-F238E27FC236}">
                  <a16:creationId xmlns:a16="http://schemas.microsoft.com/office/drawing/2014/main" id="{9CA4A411-7B34-F4DF-AF40-F4C83D922E61}"/>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16;p45">
              <a:extLst>
                <a:ext uri="{FF2B5EF4-FFF2-40B4-BE49-F238E27FC236}">
                  <a16:creationId xmlns:a16="http://schemas.microsoft.com/office/drawing/2014/main" id="{CE549BB0-B191-F187-A7A1-23E7967888DA}"/>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17;p45">
              <a:extLst>
                <a:ext uri="{FF2B5EF4-FFF2-40B4-BE49-F238E27FC236}">
                  <a16:creationId xmlns:a16="http://schemas.microsoft.com/office/drawing/2014/main" id="{4AFA8016-CB35-A484-F896-87508BA189A5}"/>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18;p45">
              <a:extLst>
                <a:ext uri="{FF2B5EF4-FFF2-40B4-BE49-F238E27FC236}">
                  <a16:creationId xmlns:a16="http://schemas.microsoft.com/office/drawing/2014/main" id="{256FA87D-3AB8-EE4C-655C-6514C513B3B0}"/>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19;p45">
              <a:extLst>
                <a:ext uri="{FF2B5EF4-FFF2-40B4-BE49-F238E27FC236}">
                  <a16:creationId xmlns:a16="http://schemas.microsoft.com/office/drawing/2014/main" id="{57A9A8EC-E948-2AF3-B2E2-91301D6CAB24}"/>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20;p45">
              <a:extLst>
                <a:ext uri="{FF2B5EF4-FFF2-40B4-BE49-F238E27FC236}">
                  <a16:creationId xmlns:a16="http://schemas.microsoft.com/office/drawing/2014/main" id="{7A1FA49E-E2A0-29C8-B0F4-03702387AFAB}"/>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21;p45">
              <a:extLst>
                <a:ext uri="{FF2B5EF4-FFF2-40B4-BE49-F238E27FC236}">
                  <a16:creationId xmlns:a16="http://schemas.microsoft.com/office/drawing/2014/main" id="{7FFF0710-AB38-4D0A-A24E-4F88C931E656}"/>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22;p45">
              <a:extLst>
                <a:ext uri="{FF2B5EF4-FFF2-40B4-BE49-F238E27FC236}">
                  <a16:creationId xmlns:a16="http://schemas.microsoft.com/office/drawing/2014/main" id="{43E3AF6B-83F1-8670-29CA-3301461BD7E6}"/>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23;p45">
              <a:extLst>
                <a:ext uri="{FF2B5EF4-FFF2-40B4-BE49-F238E27FC236}">
                  <a16:creationId xmlns:a16="http://schemas.microsoft.com/office/drawing/2014/main" id="{0531ED2C-08FE-AF46-DFF7-42BD54247BE0}"/>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24;p45">
              <a:extLst>
                <a:ext uri="{FF2B5EF4-FFF2-40B4-BE49-F238E27FC236}">
                  <a16:creationId xmlns:a16="http://schemas.microsoft.com/office/drawing/2014/main" id="{1678ABD9-6881-B055-3F9A-9337B749A7BB}"/>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25;p45">
              <a:extLst>
                <a:ext uri="{FF2B5EF4-FFF2-40B4-BE49-F238E27FC236}">
                  <a16:creationId xmlns:a16="http://schemas.microsoft.com/office/drawing/2014/main" id="{8DAAC03C-A394-C1AB-348D-2BACA61AA79C}"/>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26;p45">
              <a:extLst>
                <a:ext uri="{FF2B5EF4-FFF2-40B4-BE49-F238E27FC236}">
                  <a16:creationId xmlns:a16="http://schemas.microsoft.com/office/drawing/2014/main" id="{00FB6BC2-C31D-C861-A457-178903091543}"/>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27;p45">
              <a:extLst>
                <a:ext uri="{FF2B5EF4-FFF2-40B4-BE49-F238E27FC236}">
                  <a16:creationId xmlns:a16="http://schemas.microsoft.com/office/drawing/2014/main" id="{74E8E9D0-550E-DD98-AFD1-C78EB3F5ECC3}"/>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C5F8EB4A-5395-8CA4-27AB-0FDF983585FB}"/>
              </a:ext>
            </a:extLst>
          </p:cNvPr>
          <p:cNvSpPr txBox="1"/>
          <p:nvPr/>
        </p:nvSpPr>
        <p:spPr>
          <a:xfrm>
            <a:off x="2750115" y="1031605"/>
            <a:ext cx="3556815" cy="276999"/>
          </a:xfrm>
          <a:prstGeom prst="rect">
            <a:avLst/>
          </a:prstGeom>
          <a:noFill/>
        </p:spPr>
        <p:txBody>
          <a:bodyPr wrap="square">
            <a:spAutoFit/>
          </a:bodyPr>
          <a:lstStyle/>
          <a:p>
            <a:pPr algn="ctr"/>
            <a:r>
              <a:rPr lang="en-US" sz="1200" dirty="0">
                <a:solidFill>
                  <a:srgbClr val="434343"/>
                </a:solidFill>
                <a:latin typeface="Montserrat ExtraBold"/>
                <a:sym typeface="Montserrat ExtraBold"/>
              </a:rPr>
              <a:t>WE SEARCHED IN MULTIPLE DATA SITES</a:t>
            </a:r>
          </a:p>
        </p:txBody>
      </p:sp>
      <p:cxnSp>
        <p:nvCxnSpPr>
          <p:cNvPr id="21" name="Google Shape;1135;p29">
            <a:extLst>
              <a:ext uri="{FF2B5EF4-FFF2-40B4-BE49-F238E27FC236}">
                <a16:creationId xmlns:a16="http://schemas.microsoft.com/office/drawing/2014/main" id="{7EB34683-C6D9-6E4D-1CC4-52A49E8E0FAA}"/>
              </a:ext>
            </a:extLst>
          </p:cNvPr>
          <p:cNvCxnSpPr>
            <a:cxnSpLocks/>
          </p:cNvCxnSpPr>
          <p:nvPr/>
        </p:nvCxnSpPr>
        <p:spPr>
          <a:xfrm>
            <a:off x="2522375" y="2035448"/>
            <a:ext cx="1170432" cy="1"/>
          </a:xfrm>
          <a:prstGeom prst="straightConnector1">
            <a:avLst/>
          </a:prstGeom>
          <a:noFill/>
          <a:ln w="19050" cap="flat" cmpd="sng">
            <a:solidFill>
              <a:srgbClr val="434343"/>
            </a:solidFill>
            <a:prstDash val="solid"/>
            <a:round/>
            <a:headEnd type="oval" w="med" len="med"/>
            <a:tailEnd type="oval" w="med" len="med"/>
          </a:ln>
        </p:spPr>
      </p:cxnSp>
      <p:cxnSp>
        <p:nvCxnSpPr>
          <p:cNvPr id="22" name="Google Shape;1135;p29">
            <a:extLst>
              <a:ext uri="{FF2B5EF4-FFF2-40B4-BE49-F238E27FC236}">
                <a16:creationId xmlns:a16="http://schemas.microsoft.com/office/drawing/2014/main" id="{EE68B6A9-39F9-D821-02AB-369778337852}"/>
              </a:ext>
            </a:extLst>
          </p:cNvPr>
          <p:cNvCxnSpPr/>
          <p:nvPr/>
        </p:nvCxnSpPr>
        <p:spPr>
          <a:xfrm>
            <a:off x="5397519" y="2035448"/>
            <a:ext cx="1171500" cy="0"/>
          </a:xfrm>
          <a:prstGeom prst="straightConnector1">
            <a:avLst/>
          </a:prstGeom>
          <a:noFill/>
          <a:ln w="19050" cap="flat" cmpd="sng">
            <a:solidFill>
              <a:srgbClr val="434343"/>
            </a:solidFill>
            <a:prstDash val="solid"/>
            <a:round/>
            <a:headEnd type="oval" w="med" len="med"/>
            <a:tailEnd type="oval" w="med" len="med"/>
          </a:ln>
        </p:spPr>
      </p:cxnSp>
      <p:sp>
        <p:nvSpPr>
          <p:cNvPr id="24" name="Google Shape;1115;p29">
            <a:extLst>
              <a:ext uri="{FF2B5EF4-FFF2-40B4-BE49-F238E27FC236}">
                <a16:creationId xmlns:a16="http://schemas.microsoft.com/office/drawing/2014/main" id="{D3D24508-B5A4-FA6D-130F-BDC6ABC3A716}"/>
              </a:ext>
            </a:extLst>
          </p:cNvPr>
          <p:cNvSpPr txBox="1"/>
          <p:nvPr/>
        </p:nvSpPr>
        <p:spPr>
          <a:xfrm>
            <a:off x="5644769" y="2374103"/>
            <a:ext cx="1375786"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100" dirty="0">
                <a:solidFill>
                  <a:srgbClr val="434343"/>
                </a:solidFill>
                <a:latin typeface="Montserrat ExtraBold"/>
                <a:ea typeface="Montserrat ExtraBold"/>
                <a:cs typeface="Montserrat ExtraBold"/>
                <a:sym typeface="Montserrat ExtraBold"/>
              </a:rPr>
              <a:t>Github Datasets .5</a:t>
            </a:r>
            <a:endParaRPr sz="1100" dirty="0">
              <a:solidFill>
                <a:srgbClr val="434343"/>
              </a:solidFill>
              <a:latin typeface="Montserrat ExtraBold"/>
              <a:ea typeface="Montserrat ExtraBold"/>
              <a:cs typeface="Montserrat ExtraBold"/>
              <a:sym typeface="Montserrat ExtraBold"/>
            </a:endParaRPr>
          </a:p>
        </p:txBody>
      </p:sp>
      <p:sp>
        <p:nvSpPr>
          <p:cNvPr id="25" name="Google Shape;1115;p29">
            <a:extLst>
              <a:ext uri="{FF2B5EF4-FFF2-40B4-BE49-F238E27FC236}">
                <a16:creationId xmlns:a16="http://schemas.microsoft.com/office/drawing/2014/main" id="{18C6FF34-BA3A-34B1-63B5-E37638E95CBF}"/>
              </a:ext>
            </a:extLst>
          </p:cNvPr>
          <p:cNvSpPr txBox="1"/>
          <p:nvPr/>
        </p:nvSpPr>
        <p:spPr>
          <a:xfrm>
            <a:off x="5305549" y="2947299"/>
            <a:ext cx="1171499" cy="368968"/>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200" dirty="0">
                <a:solidFill>
                  <a:srgbClr val="434343"/>
                </a:solidFill>
                <a:latin typeface="Montserrat ExtraBold"/>
                <a:ea typeface="Montserrat ExtraBold"/>
                <a:cs typeface="Montserrat ExtraBold"/>
                <a:sym typeface="Montserrat ExtraBold"/>
              </a:rPr>
              <a:t>Knoema .6</a:t>
            </a:r>
            <a:endParaRPr sz="1200" dirty="0">
              <a:solidFill>
                <a:srgbClr val="434343"/>
              </a:solidFill>
              <a:latin typeface="Montserrat ExtraBold"/>
              <a:ea typeface="Montserrat ExtraBold"/>
              <a:cs typeface="Montserrat ExtraBold"/>
              <a:sym typeface="Montserrat ExtraBold"/>
            </a:endParaRPr>
          </a:p>
        </p:txBody>
      </p:sp>
      <p:sp>
        <p:nvSpPr>
          <p:cNvPr id="29" name="TextBox 28">
            <a:extLst>
              <a:ext uri="{FF2B5EF4-FFF2-40B4-BE49-F238E27FC236}">
                <a16:creationId xmlns:a16="http://schemas.microsoft.com/office/drawing/2014/main" id="{43F312E2-9DCC-2810-2AB6-EA7C88D3EA91}"/>
              </a:ext>
            </a:extLst>
          </p:cNvPr>
          <p:cNvSpPr txBox="1"/>
          <p:nvPr/>
        </p:nvSpPr>
        <p:spPr>
          <a:xfrm>
            <a:off x="2316818" y="4035140"/>
            <a:ext cx="4713248" cy="646331"/>
          </a:xfrm>
          <a:prstGeom prst="rect">
            <a:avLst/>
          </a:prstGeom>
          <a:noFill/>
        </p:spPr>
        <p:txBody>
          <a:bodyPr wrap="square">
            <a:spAutoFit/>
          </a:bodyPr>
          <a:lstStyle/>
          <a:p>
            <a:pPr marL="0" lvl="0" indent="0" algn="ctr" rtl="0">
              <a:spcBef>
                <a:spcPts val="0"/>
              </a:spcBef>
              <a:spcAft>
                <a:spcPts val="0"/>
              </a:spcAft>
            </a:pPr>
            <a:r>
              <a:rPr lang="en-US" sz="1200" dirty="0">
                <a:solidFill>
                  <a:srgbClr val="434343"/>
                </a:solidFill>
                <a:latin typeface="Montserrat ExtraBold"/>
              </a:rPr>
              <a:t>We finally found the suitable dataset for our topic on </a:t>
            </a:r>
            <a:r>
              <a:rPr lang="en-US" sz="1200" dirty="0">
                <a:solidFill>
                  <a:srgbClr val="434343"/>
                </a:solidFill>
                <a:latin typeface="Montserrat ExtraBold"/>
                <a:hlinkClick r:id="rId4">
                  <a:extLst>
                    <a:ext uri="{A12FA001-AC4F-418D-AE19-62706E023703}">
                      <ahyp:hlinkClr xmlns:ahyp="http://schemas.microsoft.com/office/drawing/2018/hyperlinkcolor" val="tx"/>
                    </a:ext>
                  </a:extLst>
                </a:hlinkClick>
              </a:rPr>
              <a:t>Kaggle</a:t>
            </a:r>
            <a:r>
              <a:rPr lang="en-US" sz="1200" dirty="0">
                <a:solidFill>
                  <a:srgbClr val="434343"/>
                </a:solidFill>
                <a:latin typeface="Montserrat ExtraBold"/>
              </a:rPr>
              <a:t>. </a:t>
            </a:r>
          </a:p>
          <a:p>
            <a:pPr marL="0" lvl="0" indent="0" algn="ctr" rtl="0">
              <a:spcBef>
                <a:spcPts val="0"/>
              </a:spcBef>
              <a:spcAft>
                <a:spcPts val="0"/>
              </a:spcAft>
            </a:pPr>
            <a:endParaRPr lang="en-US" sz="1200" dirty="0">
              <a:solidFill>
                <a:srgbClr val="434343"/>
              </a:solidFill>
              <a:latin typeface="Montserrat ExtraBold"/>
            </a:endParaRPr>
          </a:p>
        </p:txBody>
      </p:sp>
      <p:sp>
        <p:nvSpPr>
          <p:cNvPr id="23" name="Google Shape;173;p16">
            <a:extLst>
              <a:ext uri="{FF2B5EF4-FFF2-40B4-BE49-F238E27FC236}">
                <a16:creationId xmlns:a16="http://schemas.microsoft.com/office/drawing/2014/main" id="{B997035A-D26D-CDB2-48B4-DA9063554B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97514403"/>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E873231-24F1-EF07-25AC-4D111C9CE88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30B6D506-C623-9B01-D85F-A1057030E918}"/>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GOAL OF THE PROJECT</a:t>
            </a:r>
            <a:endParaRPr dirty="0">
              <a:solidFill>
                <a:srgbClr val="434343"/>
              </a:solidFill>
            </a:endParaRPr>
          </a:p>
        </p:txBody>
      </p:sp>
      <p:grpSp>
        <p:nvGrpSpPr>
          <p:cNvPr id="186" name="Google Shape;186;p17">
            <a:extLst>
              <a:ext uri="{FF2B5EF4-FFF2-40B4-BE49-F238E27FC236}">
                <a16:creationId xmlns:a16="http://schemas.microsoft.com/office/drawing/2014/main" id="{1E10E14E-C14D-A43F-00A5-0BC27D956971}"/>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96E28AC7-3DC4-0E79-E120-A68352950046}"/>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0A68C0D9-9CFD-C665-6CDA-D15237CD48B8}"/>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6F20A6F4-013B-2D22-AB12-FC14AB0EB336}"/>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B8CFBCA5-9843-27D4-78EE-EB83DB93108D}"/>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93E298D7-4B60-154E-2A4A-86D84D3B16B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63743F46-D15E-6D0E-9F46-3C941319F636}"/>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DF187AD6-6DD9-F10B-C472-64D99F4D7F96}"/>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5492C222-BD63-69C8-96BE-A013B55292B2}"/>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A06EECF7-2F18-8DD6-53B5-EE9AF783A3B7}"/>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DEEBA8DA-AC73-1BC8-3627-B765A6B70424}"/>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4D6FD46F-0D68-93A9-4A5B-CAE7B23E516C}"/>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3" name="Google Shape;173;p16">
            <a:extLst>
              <a:ext uri="{FF2B5EF4-FFF2-40B4-BE49-F238E27FC236}">
                <a16:creationId xmlns:a16="http://schemas.microsoft.com/office/drawing/2014/main" id="{0D76515C-D804-2D39-0AA8-443E45C6C58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7543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C291DEF-C79F-FF17-A5C1-E7C038789CCA}"/>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1DC19EFC-4886-4A5E-3E07-6C3B3F48DFF9}"/>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Do We Aim To?</a:t>
            </a:r>
            <a:endParaRPr dirty="0"/>
          </a:p>
        </p:txBody>
      </p:sp>
      <p:sp>
        <p:nvSpPr>
          <p:cNvPr id="141" name="Google Shape;141;p15">
            <a:extLst>
              <a:ext uri="{FF2B5EF4-FFF2-40B4-BE49-F238E27FC236}">
                <a16:creationId xmlns:a16="http://schemas.microsoft.com/office/drawing/2014/main" id="{40EF44D7-6CE6-8530-AAD3-014021044771}"/>
              </a:ext>
            </a:extLst>
          </p:cNvPr>
          <p:cNvSpPr txBox="1"/>
          <p:nvPr/>
        </p:nvSpPr>
        <p:spPr>
          <a:xfrm flipH="1">
            <a:off x="1660199" y="1454220"/>
            <a:ext cx="5823600" cy="2969280"/>
          </a:xfrm>
          <a:prstGeom prst="rect">
            <a:avLst/>
          </a:prstGeom>
          <a:noFill/>
          <a:ln>
            <a:noFill/>
          </a:ln>
        </p:spPr>
        <p:txBody>
          <a:bodyPr spcFirstLastPara="1" wrap="square" lIns="91425" tIns="91425" rIns="91425" bIns="91425" anchor="t" anchorCtr="0">
            <a:noAutofit/>
          </a:bodyPr>
          <a:lstStyle/>
          <a:p>
            <a:pPr lvl="0" algn="ctr">
              <a:lnSpc>
                <a:spcPct val="200000"/>
              </a:lnSpc>
            </a:pPr>
            <a:r>
              <a:rPr lang="en-US" dirty="0">
                <a:solidFill>
                  <a:srgbClr val="434343"/>
                </a:solidFill>
                <a:latin typeface="Montserrat ExtraBold"/>
              </a:rPr>
              <a:t>The goal of our project is to analyze the real estate market in Egypt using detailed data. Through this analysis, we aim to identify trends and patterns in property prices, locations, and features, providing a clearer understanding of the market landscape and helping individuals make informed decisions about real estate opportunities.</a:t>
            </a:r>
          </a:p>
        </p:txBody>
      </p:sp>
      <p:grpSp>
        <p:nvGrpSpPr>
          <p:cNvPr id="142" name="Google Shape;142;p15">
            <a:extLst>
              <a:ext uri="{FF2B5EF4-FFF2-40B4-BE49-F238E27FC236}">
                <a16:creationId xmlns:a16="http://schemas.microsoft.com/office/drawing/2014/main" id="{DB4E20C6-13B8-690B-9451-DAAA5C6B3CBA}"/>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20AB9E42-E187-1583-14B2-10EEA42E54C3}"/>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34C0A9F7-CCD0-E30E-7989-57FCE8C57C8D}"/>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A1F026D4-2C4C-7D79-C71C-1C5A25EBF86E}"/>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0FE35E01-F3EC-C07E-F54D-32090BA8A48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2DFB83E7-C0E6-8B8D-CA1F-82DB325944C6}"/>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73;p16">
            <a:extLst>
              <a:ext uri="{FF2B5EF4-FFF2-40B4-BE49-F238E27FC236}">
                <a16:creationId xmlns:a16="http://schemas.microsoft.com/office/drawing/2014/main" id="{CBDB124A-E1DB-45F7-7FA4-7F40629A93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18279737"/>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themeOverride>
</file>

<file path=ppt/webextensions/webextension1.xml><?xml version="1.0" encoding="utf-8"?>
<we:webextension xmlns:we="http://schemas.microsoft.com/office/webextensions/webextension/2010/11" id="{94CC88C0-08F9-4624-92BA-8CE196A8FDC0}">
  <we:reference id="wa200003233" version="2.0.0.3" store="en-US" storeType="OMEX"/>
  <we:alternateReferences>
    <we:reference id="WA200003233" version="2.0.0.3" store="" storeType="OMEX"/>
  </we:alternateReferences>
  <we:properties>
    <we:property name="artifactViewState" value="&quot;live&quot;"/>
    <we:property name="backgroundColor" value="&quot;#F2F7FB&quot;"/>
    <we:property name="bookmark" value="&quot;H4sIAAAAAAAAA+2aS3PbNhDHv4qHl1w8HTwIgMjNVpzpwU48cZJLx+NZAAuZCUWqfDhWPfruBUkrafyQEpe21YY3EYAW+C9+C3ABXkUureYZLN7ADKOX0X5RfJ5B+XmH82g3yvtC5YQhlqBMwBrOJWFEhtpiXqdFXkUvr6IayinWH9Oqgay1FAr/ON2NIMuOYdo+ecgq3I3mWFZFDln6F/aNQ1VdNrjcjfBynhUltCZPaqixNXsRmofnMAT6WzsesHV6gSdo677UaWscJLFkwlBmY0+0C82qvkE3sjubtKa77idFXkOah27aMm8ZJYQgECW4ShgC6q48zerrJmZxcDkvg7qrlXNo4lTiraWUMqMFd5S1zqkX87Z2EpRMizK1kEWdxhKrXtJVNCmyZtb9Oviu/KRoSovv0HdVeZ3Wi2DpHU7b+mVw1XFZBEfeLD0vvkxKDP0FfWS5ezX8ECYZQn52MF3M67Pfi6bCs3kwi9XZ2zKdpmFab45u0v5v3dj23AXkFt2tge1NpyVOob5+PHjKUR+31V3h6ya/Ro3eVnEaSqo0n2bXKH+j6n0vzmZNFbhB1493cg5l3YaN+RT4bGkKBorSYbm/6IB6lZYrsunuDWlb6I/l6SogQ9tP/wi5a+B6UYNCfrpsa3RiEu2ZEF4jMYaD8nB/mD5/FHQ4bGuEFrN50eRujFK3D+XPhCj7RUP0ofj3sctjUE4JxygAsLAfI3MbY3cr+dsLjG3GbyuC/BAvMPt1IxxC2zsj+9lDYzUxfWwYJhgnVKMxoJRWsaSbY+MZsXqFWXBfuTh7j+Xs/4EXewBersibejv5ujlDPWfOCekoYcpRbjRjECve9rNWZY2XtSkuv5fYWhOShcTHOaeUCO9lUjviNyZNsWEJdYn0MvGUGq9dzJ89aaLbsVrfm9JtJLHKguHyuymKZhgy8y4Rhhq6KZj3XaXY1xeuq8Zuhq6iwzTMWm/7I2RNa/bFq/APV3zJX4RBLTuK7mG7+0f1FGTfSAlszNBy5RLmtXBEk1gkI4TDZ+4jgrdc1AMYlj3UBDUQ45VDkFTiCODjJKYjhHe6qQcx8dYTSYxWIBRqCpSzEcThT29GCO/J8KXjmpCwEXtJWMjumfRrspj/CoD3ZjCP7Np9dGVRzKqRwB91U08h1eFtkMUxBWY1CYk0I3Sk8MHuhfp8xPDn/NRzGJMEfEhG0LOEcG14Ysft+DEPnUYcNx3/eBt7Trgjwjqh2/szjEck/81BIixmmNdnb7vvIUYmf85ZqztdsM474Z1MEivQK0vajtYf7HcC9pu6DpZuHUw6ljDBEwS01DkbqDd2o8k5TPENXKRTqIvytk0DkktNUSfhJTfhBFSi7o+dTbv2EULVlPijvt47PNw5Otg7+fDu4OSmWz/kaV1NQiZYP4Q/C6W7LTbsVkJY4sL2JWMFDHW8+Z79KcTuhUUtzNPOtxP8QfTysKgxybTiHgSLmQAwW6G307kTnnZO/jwaTq+lXBCjhRKWUc5j4ZBvhd7V/H69Yh1ErgNn2rsK1MIIEVYG0Gv2vSeUewSXQ6OsiA+5t0Ie1lVUQMGILdGa5kNr9RKpkDHTQnjm2x9uzQXUE2p93ZR5Wp2j2zn+tnMPtzprT0gsGDWSSmc8sC1ZnT/kjyscQHGINaU0UYojMGO2Y77bUQ+pUwsiuXcKtEQNcXj33o4YXp05D6jVhDyEEsOsTcKLoBUmTux2aE2HhVdozrR0TEmHyiM6Sdd8YvyEQvsUazClndi7spmiqas5WDyGHO/IaoI+yB26DZlN9zn516RmufwbD3jVbMcuAAA=&quot;"/>
    <we:property name="creatorSessionId" value="&quot;b63d1ac2-9da6-477b-bd3a-55b3cbfb9294&quot;"/>
    <we:property name="creatorTenantId" value="&quot;77255288-5298-4ea5-81aa-a13e604c30ac&quot;"/>
    <we:property name="creatorUserId" value="&quot;100320018D26A308&quot;"/>
    <we:property name="datasetId" value="&quot;ffb1bca8-f7e4-4662-9667-758544260c19&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pageDisplayName" value="&quot;Price Analysis&quot;"/>
    <we:property name="pageName" value="&quot;d9cbda84625b12c4f09d&quot;"/>
    <we:property name="reportEmbeddedTime" value="&quot;2024-10-11T13:50:34.565Z&quot;"/>
    <we:property name="reportName" value="&quot;Real State Egypt&quot;"/>
    <we:property name="reportState" value="&quot;CONNECTED&quot;"/>
    <we:property name="reportUrl" value="&quot;/links/5ZFPPQxSoQ?ctid=77255288-5298-4ea5-81aa-a13e604c30ac&amp;bookmarkGuid=ef953d7f-06dc-4e1a-832e-0146e64ea069&amp;bookmarkUsage=1&amp;ctid=77255288-5298-4ea5-81aa-a13e604c30ac&amp;fromEntryPoint=export&quot;"/>
  </we:properties>
  <we:bindings/>
  <we:snapshot xmlns:r="http://schemas.openxmlformats.org/officeDocument/2006/relationships"/>
</we:webextension>
</file>

<file path=ppt/webextensions/webextension2.xml><?xml version="1.0" encoding="utf-8"?>
<we:webextension xmlns:we="http://schemas.microsoft.com/office/webextensions/webextension/2010/11" id="{30BCB54F-4E76-4D10-B70E-A8B651D1E5B4}">
  <we:reference id="wa200003233" version="2.0.0.3" store="en-US" storeType="OMEX"/>
  <we:alternateReferences>
    <we:reference id="WA200003233" version="2.0.0.3" store="" storeType="OMEX"/>
  </we:alternateReferences>
  <we:properties>
    <we:property name="pageName" value="&quot;6a45784437ca2e79f53a&quot;"/>
    <we:property name="reportUrl" value="&quot;/links/5ZFPPQxSoQ?ctid=77255288-5298-4ea5-81aa-a13e604c30ac&amp;bookmarkGuid=05c4f788-207d-4ad5-a9bc-0cb681467f2a&amp;bookmarkUsage=1&amp;ctid=77255288-5298-4ea5-81aa-a13e604c30ac&amp;fromEntryPoint=export&quot;"/>
    <we:property name="reportName" value="&quot;Real State Egypt&quot;"/>
    <we:property name="reportState" value="&quot;CONNECTED&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pageDisplayName" value="&quot;Menu&quot;"/>
    <we:property name="datasetId" value="&quot;ffb1bca8-f7e4-4662-9667-758544260c19&quot;"/>
    <we:property name="backgroundColor" value="&quot;#F2F7FB&quot;"/>
    <we:property name="bookmark" value="&quot;H4sIAAAAAAAAA6WWzY7bOAyAX6XwebCgRIqSemyvxaJAF70UPVASNXDriYPEKaY7mHdfOinQQzdN4bkklkx//BFJ8Wlo43E/yfe/5UGH18Obef76IIevrxCHu2F32WRwkbQn55FdTFC5gL2d98s4747D66dhkcO9Lh/H40mmlWSbnz7fDTJN7+V+XXWZjno37PVwnHcyjf/qRdheLYeTPt8N+rif5oOsyA+LLLpiv5m4rc0E99dqj9Rl/KYftC6XXRYKMRFhrOI15h5QTOx4EThb9r8iK/qs/u28W2TcmZp1D0OqEoOvwomBpLd2NuM47u6nHwb//Paf7/s1OOODebhGo3wxtSvn+dnc6QBcqWaLWq4GDJDcTdaij0uZH3+lYUkeW66tgzmQuo85baeVwiyBGlHkBMVOt+JmP6MLAR1SoFKIeoYuW1lYOYRWHEftKBBQuWxlZYi+QQ12htJKAHCubmaFAtkpI1MVTJRijltZTEmbclbUUJplWfC38+IKK5aMraXSKPtQXUPGtpXVsqcA3DJhZh8RhTbnfrOCAxcAyQouhmgluD2/KqXQrYRj6JIS5KS8lSWGUbPKZbZTtIqs2LfH3pMFipuEkLNwL/12RV5jEYoLWhujFZM4TGVz7B1mq0TnLSG6lVNBnzbXYy/KCZGt/ysUzZB5s4/UUqBkSba2Qwe9lHa7hq52MBZPPlcFsk7GtQcot7PiKi06NAJir0GLNoeA/gW9ujnCEjmbq9EJ5Cbwgl6tvvmeuyfWApSsmb3AtiZkiQaWHjV7T+q95u20ZIdIlEjUQL5bRfxB3l4/hYgcuDi1Zta9oRFecMdFuyGjDSo1skQOBORoO62n6otd6SoZFVPTP+lCcp5C3pyWxYaVX5AQXHGNuav23q2zObndjH6HPFN/7gwPajPZ+jCfluNeqr6Xna0/PQ37w2yD2DLqWc4GL9k1bT+eD+v/u3HRw0X/R5lOq+rzBDec1Xxef/4DyZQntzoKAAA=&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reportEmbeddedTime" value="&quot;2024-10-11T15:10:50.518Z&quot;"/>
    <we:property name="creatorTenantId" value="&quot;77255288-5298-4ea5-81aa-a13e604c30ac&quot;"/>
    <we:property name="creatorUserId" value="&quot;100320018D26A308&quot;"/>
    <we:property name="creatorSessionId" value="&quot;8f2cd135-422a-42d7-80ac-19180f9ed470&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680</TotalTime>
  <Words>1767</Words>
  <Application>Microsoft Office PowerPoint</Application>
  <PresentationFormat>On-screen Show (16:9)</PresentationFormat>
  <Paragraphs>218</Paragraphs>
  <Slides>38</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Squada One</vt:lpstr>
      <vt:lpstr>Segoe UI Light</vt:lpstr>
      <vt:lpstr>Montserrat ExtraBold</vt:lpstr>
      <vt:lpstr>Montserrat Light</vt:lpstr>
      <vt:lpstr>Titillium Web</vt:lpstr>
      <vt:lpstr>Barlow Light</vt:lpstr>
      <vt:lpstr>EB Garamond</vt:lpstr>
      <vt:lpstr>Fira Sans Extra Condensed Medium</vt:lpstr>
      <vt:lpstr>Montserrat Black</vt:lpstr>
      <vt:lpstr>Real Estate Marketing Plan </vt:lpstr>
      <vt:lpstr>REAL ESTATE MARKET ANALYSIS</vt:lpstr>
      <vt:lpstr>TABLE OF CONTENTS</vt:lpstr>
      <vt:lpstr>TEAM MEMBERS</vt:lpstr>
      <vt:lpstr>INTRODUCTION</vt:lpstr>
      <vt:lpstr>What Is This Presentation About?</vt:lpstr>
      <vt:lpstr>The Analysis of The Project</vt:lpstr>
      <vt:lpstr>Data Source</vt:lpstr>
      <vt:lpstr>GOAL OF THE PROJECT</vt:lpstr>
      <vt:lpstr>What Do We Aim To?</vt:lpstr>
      <vt:lpstr>CLEANING PHASE</vt:lpstr>
      <vt:lpstr>Excel &amp; Power Query</vt:lpstr>
      <vt:lpstr>Excel &amp; Power Query</vt:lpstr>
      <vt:lpstr>Excel &amp; Power Query</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DYNAMIC DASHBOARD</vt:lpstr>
      <vt:lpstr>Real State Egypt</vt:lpstr>
      <vt:lpstr>ANALYSIS PHASE</vt:lpstr>
      <vt:lpstr>Summary Measures</vt:lpstr>
      <vt:lpstr>Summary Measures</vt:lpstr>
      <vt:lpstr>Key Insights of Price by Type and Compound</vt:lpstr>
      <vt:lpstr>Key Insights of Average Price by Delivery Term </vt:lpstr>
      <vt:lpstr>Key Insights of Average Price by Region and City</vt:lpstr>
      <vt:lpstr>Key Insights of Average Area and Average Price by Level</vt:lpstr>
      <vt:lpstr>Key Insights of Number of Units by Delivery Year</vt:lpstr>
      <vt:lpstr>Key Insights of Number of Units by Delivery Year</vt:lpstr>
      <vt:lpstr>Key Insights of Units by Payment Option</vt:lpstr>
      <vt:lpstr>Key Insights of Furnished VS Non-Furnished Offers</vt:lpstr>
      <vt:lpstr>Key Insights of Average Area by Type</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MARKET ANALYSIS</dc:title>
  <dc:creator>Hadeel Ayman</dc:creator>
  <cp:lastModifiedBy>komey PC</cp:lastModifiedBy>
  <cp:revision>28</cp:revision>
  <dcterms:modified xsi:type="dcterms:W3CDTF">2024-10-11T14:58:22Z</dcterms:modified>
</cp:coreProperties>
</file>